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95" r:id="rId4"/>
  </p:sldMasterIdLst>
  <p:notesMasterIdLst>
    <p:notesMasterId r:id="rId35"/>
  </p:notesMasterIdLst>
  <p:handoutMasterIdLst>
    <p:handoutMasterId r:id="rId36"/>
  </p:handoutMasterIdLst>
  <p:sldIdLst>
    <p:sldId id="504" r:id="rId5"/>
    <p:sldId id="632" r:id="rId6"/>
    <p:sldId id="641" r:id="rId7"/>
    <p:sldId id="341" r:id="rId8"/>
    <p:sldId id="624" r:id="rId9"/>
    <p:sldId id="623" r:id="rId10"/>
    <p:sldId id="625" r:id="rId11"/>
    <p:sldId id="611" r:id="rId12"/>
    <p:sldId id="634" r:id="rId13"/>
    <p:sldId id="635" r:id="rId14"/>
    <p:sldId id="636" r:id="rId15"/>
    <p:sldId id="637" r:id="rId16"/>
    <p:sldId id="614" r:id="rId17"/>
    <p:sldId id="615" r:id="rId18"/>
    <p:sldId id="628" r:id="rId19"/>
    <p:sldId id="420" r:id="rId20"/>
    <p:sldId id="616" r:id="rId21"/>
    <p:sldId id="617" r:id="rId22"/>
    <p:sldId id="618" r:id="rId23"/>
    <p:sldId id="619" r:id="rId24"/>
    <p:sldId id="639" r:id="rId25"/>
    <p:sldId id="620" r:id="rId26"/>
    <p:sldId id="638" r:id="rId27"/>
    <p:sldId id="608" r:id="rId28"/>
    <p:sldId id="621" r:id="rId29"/>
    <p:sldId id="626" r:id="rId30"/>
    <p:sldId id="627" r:id="rId31"/>
    <p:sldId id="630" r:id="rId32"/>
    <p:sldId id="609" r:id="rId33"/>
    <p:sldId id="640" r:id="rId34"/>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35CA6E6A-2BDC-3AEC-A8DA-274ECF148F5A}" name="Shadomy, Sean (CDC/DDID/NCEZID/OD)" initials="S(" userId="S::auf4@cdc.gov::2dd13278-842f-4b96-b887-4692c6b7720f" providerId="AD"/>
  <p188:author id="{677E6A8E-C9A6-07BD-E1D8-448ECDAFF898}" name="Gallagher, Darby (CDC/GHC/DGHP)" initials="DG" userId="S::zss9@cdc.gov::a845a694-00ae-430c-a73d-6baae6728f31"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7A022CD9-87BE-D8A0-A686-6885FDE2EE81}" name="ANAITE  DIAZ ARTIGA" initials="AD" userId="S::adiaz@uvg.edu.gt::daa04e58-c612-4e8f-a8da-565b85254d0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ssow, John (CDC/DDPHSIS/CGH/DGHP)" initials="RJ(" lastIdx="3" clrIdx="0">
    <p:extLst>
      <p:ext uri="{19B8F6BF-5375-455C-9EA6-DF929625EA0E}">
        <p15:presenceInfo xmlns:p15="http://schemas.microsoft.com/office/powerpoint/2012/main" userId="S::mwi4@cdc.gov::f624bd00-984b-4499-bcbe-e695391cce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41D"/>
    <a:srgbClr val="00953A"/>
    <a:srgbClr val="0065A4"/>
    <a:srgbClr val="53FF63"/>
    <a:srgbClr val="00820C"/>
    <a:srgbClr val="909C9C"/>
    <a:srgbClr val="005808"/>
    <a:srgbClr val="33CC33"/>
    <a:srgbClr val="66FF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75" autoAdjust="0"/>
    <p:restoredTop sz="70623" autoAdjust="0"/>
  </p:normalViewPr>
  <p:slideViewPr>
    <p:cSldViewPr snapToGrid="0">
      <p:cViewPr varScale="1">
        <p:scale>
          <a:sx n="49" d="100"/>
          <a:sy n="49" d="100"/>
        </p:scale>
        <p:origin x="1232" y="36"/>
      </p:cViewPr>
      <p:guideLst>
        <p:guide orient="horz" pos="816"/>
        <p:guide pos="1280"/>
      </p:guideLst>
    </p:cSldViewPr>
  </p:slideViewPr>
  <p:notesTextViewPr>
    <p:cViewPr>
      <p:scale>
        <a:sx n="1" d="1"/>
        <a:sy n="1" d="1"/>
      </p:scale>
      <p:origin x="0" y="-1312"/>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5CED7BBC-12A9-4479-8365-FCEA8ACC23CC}"/>
    <pc:docChg chg="undo custSel addSld modSld">
      <pc:chgData name="Gallagher, Darby (CDC/GHC/DGHP)" userId="a845a694-00ae-430c-a73d-6baae6728f31" providerId="ADAL" clId="{5CED7BBC-12A9-4479-8365-FCEA8ACC23CC}" dt="2025-03-21T19:38:46.153" v="10" actId="20577"/>
      <pc:docMkLst>
        <pc:docMk/>
      </pc:docMkLst>
      <pc:sldChg chg="modSp mod chgLayout">
        <pc:chgData name="Gallagher, Darby (CDC/GHC/DGHP)" userId="a845a694-00ae-430c-a73d-6baae6728f31" providerId="ADAL" clId="{5CED7BBC-12A9-4479-8365-FCEA8ACC23CC}" dt="2025-03-21T19:35:49.664" v="3" actId="700"/>
        <pc:sldMkLst>
          <pc:docMk/>
          <pc:sldMk cId="0" sldId="504"/>
        </pc:sldMkLst>
        <pc:spChg chg="mod ord">
          <ac:chgData name="Gallagher, Darby (CDC/GHC/DGHP)" userId="a845a694-00ae-430c-a73d-6baae6728f31" providerId="ADAL" clId="{5CED7BBC-12A9-4479-8365-FCEA8ACC23CC}" dt="2025-03-21T19:35:49.664" v="3" actId="700"/>
          <ac:spMkLst>
            <pc:docMk/>
            <pc:sldMk cId="0" sldId="504"/>
            <ac:spMk id="20484" creationId="{00000000-0000-0000-0000-000000000000}"/>
          </ac:spMkLst>
        </pc:spChg>
        <pc:spChg chg="mod ord">
          <ac:chgData name="Gallagher, Darby (CDC/GHC/DGHP)" userId="a845a694-00ae-430c-a73d-6baae6728f31" providerId="ADAL" clId="{5CED7BBC-12A9-4479-8365-FCEA8ACC23CC}" dt="2025-03-21T19:35:49.664" v="3" actId="700"/>
          <ac:spMkLst>
            <pc:docMk/>
            <pc:sldMk cId="0" sldId="504"/>
            <ac:spMk id="20486" creationId="{00000000-0000-0000-0000-000000000000}"/>
          </ac:spMkLst>
        </pc:spChg>
      </pc:sldChg>
      <pc:sldChg chg="modSp mod">
        <pc:chgData name="Gallagher, Darby (CDC/GHC/DGHP)" userId="a845a694-00ae-430c-a73d-6baae6728f31" providerId="ADAL" clId="{5CED7BBC-12A9-4479-8365-FCEA8ACC23CC}" dt="2025-03-21T19:38:46.153" v="10" actId="20577"/>
        <pc:sldMkLst>
          <pc:docMk/>
          <pc:sldMk cId="1876312349" sldId="627"/>
        </pc:sldMkLst>
        <pc:spChg chg="mod">
          <ac:chgData name="Gallagher, Darby (CDC/GHC/DGHP)" userId="a845a694-00ae-430c-a73d-6baae6728f31" providerId="ADAL" clId="{5CED7BBC-12A9-4479-8365-FCEA8ACC23CC}" dt="2025-03-21T19:38:46.153" v="10" actId="20577"/>
          <ac:spMkLst>
            <pc:docMk/>
            <pc:sldMk cId="1876312349" sldId="627"/>
            <ac:spMk id="2" creationId="{48CCE4B6-2B64-476E-A9B4-BE6EC935D4E2}"/>
          </ac:spMkLst>
        </pc:spChg>
      </pc:sldChg>
      <pc:sldChg chg="modSp mod">
        <pc:chgData name="Gallagher, Darby (CDC/GHC/DGHP)" userId="a845a694-00ae-430c-a73d-6baae6728f31" providerId="ADAL" clId="{5CED7BBC-12A9-4479-8365-FCEA8ACC23CC}" dt="2025-03-21T19:37:26.593" v="5" actId="20577"/>
        <pc:sldMkLst>
          <pc:docMk/>
          <pc:sldMk cId="2111377707" sldId="635"/>
        </pc:sldMkLst>
        <pc:spChg chg="mod">
          <ac:chgData name="Gallagher, Darby (CDC/GHC/DGHP)" userId="a845a694-00ae-430c-a73d-6baae6728f31" providerId="ADAL" clId="{5CED7BBC-12A9-4479-8365-FCEA8ACC23CC}" dt="2025-03-21T19:37:26.593" v="5" actId="20577"/>
          <ac:spMkLst>
            <pc:docMk/>
            <pc:sldMk cId="2111377707" sldId="635"/>
            <ac:spMk id="2" creationId="{B5D25367-8997-ADE4-4A26-CC2CBCC3195A}"/>
          </ac:spMkLst>
        </pc:spChg>
      </pc:sldChg>
      <pc:sldChg chg="modSp mod">
        <pc:chgData name="Gallagher, Darby (CDC/GHC/DGHP)" userId="a845a694-00ae-430c-a73d-6baae6728f31" providerId="ADAL" clId="{5CED7BBC-12A9-4479-8365-FCEA8ACC23CC}" dt="2025-03-21T19:37:30.943" v="7" actId="20577"/>
        <pc:sldMkLst>
          <pc:docMk/>
          <pc:sldMk cId="397832873" sldId="637"/>
        </pc:sldMkLst>
        <pc:spChg chg="mod">
          <ac:chgData name="Gallagher, Darby (CDC/GHC/DGHP)" userId="a845a694-00ae-430c-a73d-6baae6728f31" providerId="ADAL" clId="{5CED7BBC-12A9-4479-8365-FCEA8ACC23CC}" dt="2025-03-21T19:37:30.943" v="7" actId="20577"/>
          <ac:spMkLst>
            <pc:docMk/>
            <pc:sldMk cId="397832873" sldId="637"/>
            <ac:spMk id="2" creationId="{6F86233E-281F-6A3E-584C-3CB182890158}"/>
          </ac:spMkLst>
        </pc:spChg>
      </pc:sldChg>
      <pc:sldChg chg="delSp new mod modClrScheme chgLayout">
        <pc:chgData name="Gallagher, Darby (CDC/GHC/DGHP)" userId="a845a694-00ae-430c-a73d-6baae6728f31" providerId="ADAL" clId="{5CED7BBC-12A9-4479-8365-FCEA8ACC23CC}" dt="2025-03-21T19:35:21.406" v="1" actId="700"/>
        <pc:sldMkLst>
          <pc:docMk/>
          <pc:sldMk cId="2490983960" sldId="641"/>
        </pc:sldMkLst>
        <pc:spChg chg="del">
          <ac:chgData name="Gallagher, Darby (CDC/GHC/DGHP)" userId="a845a694-00ae-430c-a73d-6baae6728f31" providerId="ADAL" clId="{5CED7BBC-12A9-4479-8365-FCEA8ACC23CC}" dt="2025-03-21T19:35:21.406" v="1" actId="700"/>
          <ac:spMkLst>
            <pc:docMk/>
            <pc:sldMk cId="2490983960" sldId="641"/>
            <ac:spMk id="2" creationId="{94C83DB1-AE4D-D6C7-3E61-F7F82FA7C56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ES" sz="2800" b="1" noProof="0"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s-ES" sz="28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s-ES" sz="2800" b="1" noProof="0"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s-ES" sz="28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s-ES" sz="2800" b="1" noProof="0"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s-ES" sz="2800" b="1" noProof="0"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Detectar, Diagnosticar</a:t>
          </a: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Recolectar</a:t>
          </a: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Compilar, Analizar</a:t>
          </a: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Interpretar</a:t>
          </a: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Comunicar</a:t>
          </a: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Actuar</a:t>
          </a: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53340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FETPF2.0_f09_</a:t>
            </a:r>
            <a:r>
              <a:rPr lang="en-US"/>
              <a:t>CaseInvest</a:t>
            </a:r>
            <a:r>
              <a:rPr lang="en-US" altLang="en-US"/>
              <a:t>_PPT_2020-02.pptx</a:t>
            </a:r>
            <a:endParaRPr lang="en-US"/>
          </a:p>
        </p:txBody>
      </p:sp>
      <p:sp>
        <p:nvSpPr>
          <p:cNvPr id="129029" name="Rectangle 5"/>
          <p:cNvSpPr>
            <a:spLocks noGrp="1" noChangeArrowheads="1"/>
          </p:cNvSpPr>
          <p:nvPr>
            <p:ph type="sldNum" sz="quarter" idx="3"/>
          </p:nvPr>
        </p:nvSpPr>
        <p:spPr bwMode="auto">
          <a:xfrm>
            <a:off x="5791200" y="8829675"/>
            <a:ext cx="12176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4136192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 xmlns:p14="http://schemas.microsoft.com/office/powerpoint/2010/main"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extLst>
      <p:ext uri="{BB962C8B-B14F-4D97-AF65-F5344CB8AC3E}">
        <p14:creationId xmlns:p14="http://schemas.microsoft.com/office/powerpoint/2010/main" val="1193832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cdc.gov/meningitis/lab-manual/chpt02-epi.pdf" TargetMode="External"/><Relationship Id="rId2" Type="http://schemas.openxmlformats.org/officeDocument/2006/relationships/slide" Target="../slides/slide27.xml"/><Relationship Id="rId1" Type="http://schemas.openxmlformats.org/officeDocument/2006/relationships/notesMaster" Target="../notesMasters/notesMaster1.xml"/><Relationship Id="rId5" Type="http://schemas.openxmlformats.org/officeDocument/2006/relationships/hyperlink" Target="https://climate.nasa.gov/news/1054/climate-conditions-help-forecast-meningitis-outbreaks/" TargetMode="External"/><Relationship Id="rId4" Type="http://schemas.openxmlformats.org/officeDocument/2006/relationships/hyperlink" Target="https://wwwnc.cdc.gov/eid/article/9/10/03-0182_article"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sz="1200" b="1" noProof="0" dirty="0">
              <a:effectLst/>
              <a:latin typeface="Arial" panose="020B0604020202020204" pitchFamily="34" charset="0"/>
              <a:cs typeface="Arial" panose="020B0604020202020204" pitchFamily="34" charset="0"/>
            </a:endParaRP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¡Esta sesión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centra en la investigación de un caso!</a:t>
            </a:r>
          </a:p>
          <a:p>
            <a:endParaRPr lang="es-ES" altLang="en-US" noProof="0"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p>
          <a:p>
            <a:endParaRPr lang="es-ES" b="1"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cs typeface="Arial" panose="020B0604020202020204" pitchFamily="34" charset="0"/>
              </a:rPr>
              <a:t>Lea </a:t>
            </a:r>
            <a:r>
              <a:rPr lang="es-ES" noProof="0" dirty="0">
                <a:latin typeface="Arial" panose="020B0604020202020204" pitchFamily="34" charset="0"/>
                <a:cs typeface="Arial" panose="020B0604020202020204" pitchFamily="34" charset="0"/>
              </a:rPr>
              <a:t>la diapositiva y la pregunta. </a:t>
            </a:r>
            <a:r>
              <a:rPr lang="es-ES" b="1" noProof="0" dirty="0">
                <a:latin typeface="Arial" panose="020B0604020202020204" pitchFamily="34" charset="0"/>
                <a:cs typeface="Arial" panose="020B0604020202020204" pitchFamily="34" charset="0"/>
              </a:rPr>
              <a:t>&lt;CLICK&gt; </a:t>
            </a:r>
            <a:r>
              <a:rPr lang="es-ES" noProof="0" dirty="0">
                <a:latin typeface="Arial" panose="020B0604020202020204" pitchFamily="34" charset="0"/>
                <a:cs typeface="Arial" panose="020B0604020202020204" pitchFamily="34" charset="0"/>
              </a:rPr>
              <a:t>para avanzar a la diapositiva de respuesta.</a:t>
            </a:r>
          </a:p>
          <a:p>
            <a:endParaRPr lang="es-ES"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3573948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Notas para el instructor:</a:t>
            </a:r>
          </a:p>
          <a:p>
            <a:endParaRPr lang="es-ES" b="1" dirty="0"/>
          </a:p>
          <a:p>
            <a:pPr marL="171450" indent="-171450">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Diga: </a:t>
            </a:r>
            <a:r>
              <a:rPr lang="es-ES" dirty="0"/>
              <a:t>Las investigaciones de casos pueden responder a muchas preguntas diferentes, como:</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¿Qué enfermedad específica es responsable de la afección? Si la enfermedad afecta a los animales, ¿supone un riesgo para las personas? </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¿Los síntomas coinciden con los criterios de definición de caso?</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¿Qué exposiciones, factores o comportamientos están asociados al caso?</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¿Existe alguna enfermedad similar entre familiares o contactos? </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¿Existe alguna enfermedad similar entre otras especies animales o en otras granjas?</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¿Cuál es la posible fuente y/o modo de transmisión de la enfermedad?</a:t>
            </a:r>
          </a:p>
          <a:p>
            <a:pPr marL="800100" marR="0" lvl="1" indent="-34290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tab pos="3486150" algn="l"/>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¿Hay necesidad de tratamiento, aislamiento, cuarentena o profilaxis?</a:t>
            </a:r>
          </a:p>
          <a:p>
            <a:endParaRPr lang="es-ES" dirty="0"/>
          </a:p>
          <a:p>
            <a:endParaRPr lang="es-ES" b="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4010113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0"/>
              </a:spcBef>
              <a:spcAft>
                <a:spcPts val="600"/>
              </a:spcAft>
            </a:pPr>
            <a:r>
              <a:rPr lang="es-ES" sz="1800" b="1" noProof="0" dirty="0">
                <a:effectLst/>
                <a:latin typeface="Arial" panose="020B0604020202020204" pitchFamily="34" charset="0"/>
                <a:cs typeface="Arial" panose="020B0604020202020204" pitchFamily="34" charset="0"/>
              </a:rPr>
              <a:t>Notas para el instructor:</a:t>
            </a:r>
          </a:p>
          <a:p>
            <a:pPr marL="0" indent="0">
              <a:buFont typeface="Wingdings" panose="05000000000000000000" pitchFamily="2" charset="2"/>
              <a:buNone/>
            </a:pPr>
            <a:endParaRPr lang="es-ES" sz="18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8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800" b="0" u="none" noProof="0" dirty="0">
                <a:effectLst/>
                <a:latin typeface="Arial" panose="020B0604020202020204" pitchFamily="34" charset="0"/>
                <a:ea typeface="Times New Roman" panose="02020603050405020304" pitchFamily="18" charset="0"/>
                <a:cs typeface="Arial" panose="020B0604020202020204" pitchFamily="34" charset="0"/>
              </a:rPr>
              <a:t>la </a:t>
            </a:r>
            <a:r>
              <a:rPr lang="es-ES" sz="1800" noProof="0" dirty="0">
                <a:effectLst/>
                <a:latin typeface="Arial" panose="020B0604020202020204" pitchFamily="34" charset="0"/>
                <a:ea typeface="Times New Roman" panose="02020603050405020304" pitchFamily="18" charset="0"/>
                <a:cs typeface="Arial" panose="020B0604020202020204" pitchFamily="34" charset="0"/>
              </a:rPr>
              <a:t>identificación de los casos individuales que se investigan variará de un departamento de salud a otro y suele depender de los recursos disponibles. Estos casos podrían incluir: </a:t>
            </a:r>
            <a:r>
              <a:rPr lang="es-ES" sz="1800" b="1" u="none"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ES" sz="1800" b="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lang="es-ES" sz="1800" noProof="0" dirty="0">
                <a:effectLst/>
                <a:latin typeface="Arial" panose="020B0604020202020204" pitchFamily="34" charset="0"/>
                <a:ea typeface="Times New Roman" panose="02020603050405020304" pitchFamily="18" charset="0"/>
                <a:cs typeface="Arial" panose="020B0604020202020204" pitchFamily="34" charset="0"/>
              </a:rPr>
              <a:t>Enfermedades de declaración inmediata, especialmente las de potencial epidémico </a:t>
            </a:r>
            <a:r>
              <a:rPr lang="es-ES" sz="1800" b="1"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ES" sz="1800" noProof="0" dirty="0">
                <a:effectLst/>
                <a:latin typeface="Arial" panose="020B0604020202020204" pitchFamily="34" charset="0"/>
                <a:ea typeface="Times New Roman" panose="02020603050405020304" pitchFamily="18" charset="0"/>
                <a:cs typeface="Arial" panose="020B0604020202020204" pitchFamily="34" charset="0"/>
              </a:rPr>
              <a:t>. </a:t>
            </a: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lang="es-ES" sz="1800" noProof="0" dirty="0">
                <a:effectLst/>
                <a:latin typeface="Arial" panose="020B0604020202020204" pitchFamily="34" charset="0"/>
                <a:ea typeface="Times New Roman" panose="02020603050405020304" pitchFamily="18" charset="0"/>
                <a:cs typeface="Arial" panose="020B0604020202020204" pitchFamily="34" charset="0"/>
              </a:rPr>
              <a:t>Un posible acontecimiento de salud pública de importancia a nivel distrital o nacional.  (</a:t>
            </a:r>
            <a:r>
              <a:rPr lang="es-ES" sz="1800" b="1" i="1" noProof="0" dirty="0">
                <a:effectLst/>
                <a:latin typeface="Arial" panose="020B0604020202020204" pitchFamily="34" charset="0"/>
                <a:ea typeface="Times New Roman" panose="02020603050405020304" pitchFamily="18" charset="0"/>
                <a:cs typeface="Arial" panose="020B0604020202020204" pitchFamily="34" charset="0"/>
              </a:rPr>
              <a:t>Ejemplo: </a:t>
            </a:r>
            <a:r>
              <a:rPr lang="es-ES" sz="1800" i="1" noProof="0" dirty="0">
                <a:effectLst/>
                <a:latin typeface="Arial" panose="020B0604020202020204" pitchFamily="34" charset="0"/>
                <a:ea typeface="Times New Roman" panose="02020603050405020304" pitchFamily="18" charset="0"/>
                <a:cs typeface="Arial" panose="020B0604020202020204" pitchFamily="34" charset="0"/>
              </a:rPr>
              <a:t>La investigación de una neumonía adquirida en la comunidad que causó la muerte de un joven previamente sano condujo al descubrimiento de un nuevo agente patógeno: el coronavirus del </a:t>
            </a:r>
            <a:r>
              <a:rPr lang="es-GT" sz="2800" b="0" i="0" dirty="0">
                <a:solidFill>
                  <a:srgbClr val="000000"/>
                </a:solidFill>
                <a:effectLst/>
                <a:latin typeface="Inter"/>
              </a:rPr>
              <a:t>síndrome respiratorio agudo grave (SARS</a:t>
            </a:r>
            <a:r>
              <a:rPr lang="es-ES" sz="1800" noProof="0" dirty="0">
                <a:effectLst/>
                <a:latin typeface="Arial" panose="020B0604020202020204" pitchFamily="34" charset="0"/>
                <a:ea typeface="Times New Roman" panose="02020603050405020304" pitchFamily="18" charset="0"/>
                <a:cs typeface="Arial" panose="020B0604020202020204" pitchFamily="34" charset="0"/>
              </a:rPr>
              <a:t>). Un acontecimiento zoosanitario con un potencial de impacto económico significativo o de transmisión zoonótica. (</a:t>
            </a:r>
            <a:r>
              <a:rPr lang="es-ES" sz="1800" b="1" i="1" noProof="0" dirty="0">
                <a:effectLst/>
                <a:latin typeface="Arial" panose="020B0604020202020204" pitchFamily="34" charset="0"/>
                <a:ea typeface="Times New Roman" panose="02020603050405020304" pitchFamily="18" charset="0"/>
                <a:cs typeface="Arial" panose="020B0604020202020204" pitchFamily="34" charset="0"/>
              </a:rPr>
              <a:t>Ejemplo: </a:t>
            </a:r>
            <a:r>
              <a:rPr lang="es-ES" sz="1800" i="1" noProof="0" dirty="0">
                <a:effectLst/>
                <a:latin typeface="Arial" panose="020B0604020202020204" pitchFamily="34" charset="0"/>
                <a:ea typeface="Times New Roman" panose="02020603050405020304" pitchFamily="18" charset="0"/>
                <a:cs typeface="Arial" panose="020B0604020202020204" pitchFamily="34" charset="0"/>
              </a:rPr>
              <a:t>Investigación de una cepa altamente patógena de gripe aviar en granjas avícolas con un caso sospechoso en un trabajador de la granja</a:t>
            </a:r>
            <a:r>
              <a:rPr lang="es-ES" sz="180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800" b="1" u="none"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ES" sz="1800" b="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lang="es-ES" sz="1800" noProof="0" dirty="0">
                <a:effectLst/>
                <a:latin typeface="Arial" panose="020B0604020202020204" pitchFamily="34" charset="0"/>
                <a:ea typeface="Times New Roman" panose="02020603050405020304" pitchFamily="18" charset="0"/>
                <a:cs typeface="Arial" panose="020B0604020202020204" pitchFamily="34" charset="0"/>
              </a:rPr>
              <a:t>Demografía atípica - Aparición de la enfermedad en un grupo de edad inusual o en una región inesperada. (</a:t>
            </a:r>
            <a:r>
              <a:rPr lang="es-ES" sz="1800" b="1" i="1" noProof="0" dirty="0">
                <a:effectLst/>
                <a:latin typeface="Arial" panose="020B0604020202020204" pitchFamily="34" charset="0"/>
                <a:ea typeface="Times New Roman" panose="02020603050405020304" pitchFamily="18" charset="0"/>
                <a:cs typeface="Arial" panose="020B0604020202020204" pitchFamily="34" charset="0"/>
              </a:rPr>
              <a:t>Ejemplo: </a:t>
            </a:r>
            <a:r>
              <a:rPr lang="es-ES" sz="1800" noProof="0" dirty="0">
                <a:effectLst/>
                <a:latin typeface="Arial" panose="020B0604020202020204" pitchFamily="34" charset="0"/>
                <a:ea typeface="Times New Roman" panose="02020603050405020304" pitchFamily="18" charset="0"/>
                <a:cs typeface="Arial" panose="020B0604020202020204" pitchFamily="34" charset="0"/>
              </a:rPr>
              <a:t>La investigación de hombres previamente sanos con múltiples infecciones oportunistas llevó al reconocimiento del Síndrome de Inmunodeficiencia Adquirida (SIDA) a principios de los años 80.) </a:t>
            </a:r>
            <a:r>
              <a:rPr lang="es-ES" sz="1800" b="1" u="none"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ES" sz="1800" b="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tab pos="3486150" algn="l"/>
              </a:tabLst>
              <a:defRPr/>
            </a:pPr>
            <a:r>
              <a:rPr lang="es-ES" sz="1800" noProof="0" dirty="0">
                <a:effectLst/>
                <a:latin typeface="Arial" panose="020B0604020202020204" pitchFamily="34" charset="0"/>
                <a:ea typeface="Times New Roman" panose="02020603050405020304" pitchFamily="18" charset="0"/>
                <a:cs typeface="Arial" panose="020B0604020202020204" pitchFamily="34" charset="0"/>
              </a:rPr>
              <a:t>Aparición de infecciones emergentes o zoonóticas. </a:t>
            </a:r>
            <a:r>
              <a:rPr lang="es-ES" sz="1800" b="1" u="none"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ES" sz="1800" b="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buFont typeface="Courier New" panose="02070309020205020404" pitchFamily="49" charset="0"/>
              <a:buChar char="o"/>
              <a:tabLst>
                <a:tab pos="3486150" algn="l"/>
              </a:tabLst>
            </a:pPr>
            <a:r>
              <a:rPr lang="es-ES" sz="1800" noProof="0" dirty="0">
                <a:effectLst/>
                <a:latin typeface="Arial" panose="020B0604020202020204" pitchFamily="34" charset="0"/>
                <a:ea typeface="Times New Roman" panose="02020603050405020304" pitchFamily="18" charset="0"/>
                <a:cs typeface="Arial" panose="020B0604020202020204" pitchFamily="34" charset="0"/>
              </a:rPr>
              <a:t>Conglomerados y casos de brotes.</a:t>
            </a:r>
          </a:p>
          <a:p>
            <a:pPr marL="171450" indent="-171450">
              <a:buFont typeface="Wingdings" panose="05000000000000000000" pitchFamily="2" charset="2"/>
              <a:buChar char="§"/>
            </a:pPr>
            <a:endParaRPr lang="es-ES" sz="18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8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800" noProof="0" dirty="0">
                <a:effectLst/>
                <a:latin typeface="Arial" panose="020B0604020202020204" pitchFamily="34" charset="0"/>
                <a:ea typeface="Times New Roman" panose="02020603050405020304" pitchFamily="18" charset="0"/>
                <a:cs typeface="Arial" panose="020B0604020202020204" pitchFamily="34" charset="0"/>
              </a:rPr>
              <a:t>¿Deben investigarse todos los casos de todas las enfermedades? </a:t>
            </a:r>
            <a:r>
              <a:rPr lang="es-ES" sz="1800" b="1" noProof="0" dirty="0">
                <a:effectLst/>
                <a:latin typeface="Times New Roman" panose="02020603050405020304" pitchFamily="18" charset="0"/>
                <a:ea typeface="Times New Roman" panose="02020603050405020304" pitchFamily="18" charset="0"/>
                <a:cs typeface="Arial" panose="020B0604020202020204" pitchFamily="34" charset="0"/>
              </a:rPr>
              <a:t>Respuesta: </a:t>
            </a:r>
            <a:r>
              <a:rPr lang="es-ES" sz="1800" i="1" noProof="0" dirty="0">
                <a:effectLst/>
                <a:latin typeface="Times New Roman" panose="02020603050405020304" pitchFamily="18" charset="0"/>
                <a:ea typeface="Times New Roman" panose="02020603050405020304" pitchFamily="18" charset="0"/>
                <a:cs typeface="Arial" panose="020B0604020202020204" pitchFamily="34" charset="0"/>
              </a:rPr>
              <a:t>No.</a:t>
            </a:r>
          </a:p>
          <a:p>
            <a:pPr marL="171450" indent="-171450">
              <a:buFont typeface="Wingdings" panose="05000000000000000000" pitchFamily="2" charset="2"/>
              <a:buChar char="§"/>
            </a:pPr>
            <a:endParaRPr lang="es-ES" sz="1800" b="1" i="1" u="sng" noProof="0" dirty="0">
              <a:effectLst/>
              <a:latin typeface="Times New Roman" panose="02020603050405020304" pitchFamily="18"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800" b="1" u="sng" noProof="0" dirty="0">
                <a:effectLst/>
                <a:latin typeface="Arial" panose="020B0604020202020204" pitchFamily="34" charset="0"/>
                <a:ea typeface="Times New Roman" panose="02020603050405020304" pitchFamily="18" charset="0"/>
                <a:cs typeface="Times New Roman" panose="02020603050405020304" pitchFamily="18" charset="0"/>
              </a:rPr>
              <a:t>Pregunte: </a:t>
            </a:r>
            <a:r>
              <a:rPr lang="es-ES" sz="1800" noProof="0" dirty="0">
                <a:effectLst/>
                <a:latin typeface="Times New Roman" panose="02020603050405020304" pitchFamily="18" charset="0"/>
                <a:ea typeface="Times New Roman" panose="02020603050405020304" pitchFamily="18" charset="0"/>
                <a:cs typeface="Arial" panose="020B0604020202020204" pitchFamily="34" charset="0"/>
              </a:rPr>
              <a:t>¿Cómo decide qué investigar? </a:t>
            </a:r>
          </a:p>
          <a:p>
            <a:pPr marL="171450" indent="-171450">
              <a:buFont typeface="Wingdings" panose="05000000000000000000" pitchFamily="2" charset="2"/>
              <a:buChar char="§"/>
            </a:pPr>
            <a:endParaRPr lang="es-ES" sz="1800" b="1" u="sng" noProof="0" dirty="0">
              <a:effectLst/>
              <a:latin typeface="Times New Roman" panose="02020603050405020304" pitchFamily="18"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800" b="1" u="sng" noProof="0" dirty="0">
                <a:effectLst/>
                <a:latin typeface="Times New Roman" panose="02020603050405020304" pitchFamily="18" charset="0"/>
                <a:ea typeface="Times New Roman" panose="02020603050405020304" pitchFamily="18" charset="0"/>
                <a:cs typeface="Arial" panose="020B0604020202020204" pitchFamily="34" charset="0"/>
              </a:rPr>
              <a:t>Acuse recibo de la</a:t>
            </a:r>
            <a:r>
              <a:rPr lang="es-ES" sz="1800" b="0" noProof="0" dirty="0">
                <a:effectLst/>
                <a:latin typeface="Times New Roman" panose="02020603050405020304" pitchFamily="18" charset="0"/>
                <a:ea typeface="Times New Roman" panose="02020603050405020304" pitchFamily="18" charset="0"/>
                <a:cs typeface="Arial" panose="020B0604020202020204" pitchFamily="34" charset="0"/>
              </a:rPr>
              <a:t>(s) respuesta(s).  </a:t>
            </a:r>
            <a:r>
              <a:rPr lang="es-ES" sz="1800" b="1" noProof="0" dirty="0">
                <a:effectLst/>
                <a:latin typeface="Times New Roman" panose="02020603050405020304" pitchFamily="18" charset="0"/>
                <a:ea typeface="Times New Roman" panose="02020603050405020304" pitchFamily="18" charset="0"/>
                <a:cs typeface="Arial" panose="020B0604020202020204" pitchFamily="34" charset="0"/>
              </a:rPr>
              <a:t>Posibles respuestas: </a:t>
            </a:r>
            <a:r>
              <a:rPr lang="es-ES" sz="1800" i="1" noProof="0" dirty="0">
                <a:effectLst/>
                <a:latin typeface="Times New Roman" panose="02020603050405020304" pitchFamily="18" charset="0"/>
                <a:ea typeface="Times New Roman" panose="02020603050405020304" pitchFamily="18" charset="0"/>
                <a:cs typeface="Times New Roman" panose="02020603050405020304" pitchFamily="18" charset="0"/>
              </a:rPr>
              <a:t>Aquellos eventos que…</a:t>
            </a:r>
            <a:endParaRPr lang="es-ES" sz="1800" b="1" noProof="0" dirty="0">
              <a:effectLst/>
              <a:latin typeface="Times New Roman" panose="02020603050405020304" pitchFamily="18" charset="0"/>
              <a:ea typeface="Times New Roman" panose="02020603050405020304" pitchFamily="18" charset="0"/>
              <a:cs typeface="Arial" panose="020B0604020202020204" pitchFamily="34" charset="0"/>
            </a:endParaRPr>
          </a:p>
          <a:p>
            <a:pPr marL="457200" marR="0">
              <a:lnSpc>
                <a:spcPct val="115000"/>
              </a:lnSpc>
              <a:spcBef>
                <a:spcPts val="600"/>
              </a:spcBef>
              <a:spcAft>
                <a:spcPts val="0"/>
              </a:spcAft>
              <a:tabLst>
                <a:tab pos="457200" algn="l"/>
              </a:tabLst>
            </a:pPr>
            <a:endParaRPr lang="es-ES" sz="18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mj-lt"/>
              <a:buAutoNum type="arabicPeriod"/>
              <a:tabLst>
                <a:tab pos="685800" algn="l"/>
              </a:tabLst>
            </a:pPr>
            <a:r>
              <a:rPr lang="es-ES" sz="1800" i="1" noProof="0" dirty="0">
                <a:effectLst/>
                <a:latin typeface="Times New Roman" panose="02020603050405020304" pitchFamily="18" charset="0"/>
                <a:ea typeface="Times New Roman" panose="02020603050405020304" pitchFamily="18" charset="0"/>
                <a:cs typeface="Times New Roman" panose="02020603050405020304" pitchFamily="18" charset="0"/>
              </a:rPr>
              <a:t>Están en el mandato del Reglamento Sanitario Internacional (RSI, 2005).</a:t>
            </a:r>
          </a:p>
          <a:p>
            <a:pPr marL="800100" marR="0" lvl="1" indent="-342900">
              <a:lnSpc>
                <a:spcPct val="115000"/>
              </a:lnSpc>
              <a:spcBef>
                <a:spcPts val="0"/>
              </a:spcBef>
              <a:spcAft>
                <a:spcPts val="0"/>
              </a:spcAft>
              <a:buFont typeface="+mj-lt"/>
              <a:buAutoNum type="arabicPeriod"/>
              <a:tabLst>
                <a:tab pos="685800" algn="l"/>
              </a:tabLst>
            </a:pPr>
            <a:r>
              <a:rPr lang="es-ES" sz="1800" i="1" noProof="0" dirty="0">
                <a:effectLst/>
                <a:latin typeface="Times New Roman" panose="02020603050405020304" pitchFamily="18" charset="0"/>
                <a:ea typeface="Times New Roman" panose="02020603050405020304" pitchFamily="18" charset="0"/>
                <a:cs typeface="Times New Roman" panose="02020603050405020304" pitchFamily="18" charset="0"/>
              </a:rPr>
              <a:t>Presenten morbilidad elevada o mortalidad inesperada.</a:t>
            </a:r>
          </a:p>
          <a:p>
            <a:pPr marL="800100" marR="0" lvl="1" indent="-342900">
              <a:lnSpc>
                <a:spcPct val="115000"/>
              </a:lnSpc>
              <a:spcBef>
                <a:spcPts val="0"/>
              </a:spcBef>
              <a:spcAft>
                <a:spcPts val="0"/>
              </a:spcAft>
              <a:buFont typeface="+mj-lt"/>
              <a:buAutoNum type="arabicPeriod"/>
              <a:tabLst>
                <a:tab pos="685800" algn="l"/>
              </a:tabLst>
            </a:pPr>
            <a:r>
              <a:rPr lang="es-ES" sz="1800" i="1" noProof="0" dirty="0">
                <a:effectLst/>
                <a:latin typeface="Times New Roman" panose="02020603050405020304" pitchFamily="18" charset="0"/>
                <a:ea typeface="Times New Roman" panose="02020603050405020304" pitchFamily="18" charset="0"/>
                <a:cs typeface="Times New Roman" panose="02020603050405020304" pitchFamily="18" charset="0"/>
              </a:rPr>
              <a:t>Tengan características clínicas inusuales.</a:t>
            </a:r>
          </a:p>
          <a:p>
            <a:pPr marL="800100" marR="0" lvl="1" indent="-342900">
              <a:lnSpc>
                <a:spcPct val="115000"/>
              </a:lnSpc>
              <a:spcBef>
                <a:spcPts val="0"/>
              </a:spcBef>
              <a:spcAft>
                <a:spcPts val="0"/>
              </a:spcAft>
              <a:buFont typeface="+mj-lt"/>
              <a:buAutoNum type="arabicPeriod"/>
              <a:tabLst>
                <a:tab pos="685800" algn="l"/>
              </a:tabLst>
            </a:pPr>
            <a:r>
              <a:rPr lang="es-ES" sz="1800" i="1" noProof="0" dirty="0">
                <a:effectLst/>
                <a:latin typeface="Times New Roman" panose="02020603050405020304" pitchFamily="18" charset="0"/>
                <a:ea typeface="Times New Roman" panose="02020603050405020304" pitchFamily="18" charset="0"/>
                <a:cs typeface="Times New Roman" panose="02020603050405020304" pitchFamily="18" charset="0"/>
              </a:rPr>
              <a:t>Tengan impacto en un grupo demográfico específico.</a:t>
            </a:r>
          </a:p>
          <a:p>
            <a:pPr marL="800100" marR="0" lvl="1" indent="-342900">
              <a:lnSpc>
                <a:spcPct val="115000"/>
              </a:lnSpc>
              <a:spcBef>
                <a:spcPts val="0"/>
              </a:spcBef>
              <a:spcAft>
                <a:spcPts val="1200"/>
              </a:spcAft>
              <a:buFont typeface="+mj-lt"/>
              <a:buAutoNum type="arabicPeriod"/>
              <a:tabLst>
                <a:tab pos="685800" algn="l"/>
              </a:tabLst>
            </a:pPr>
            <a:r>
              <a:rPr lang="es-ES" sz="1800" i="1" noProof="0" dirty="0">
                <a:effectLst/>
                <a:latin typeface="Times New Roman" panose="02020603050405020304" pitchFamily="18" charset="0"/>
                <a:ea typeface="Times New Roman" panose="02020603050405020304" pitchFamily="18" charset="0"/>
                <a:cs typeface="Times New Roman" panose="02020603050405020304" pitchFamily="18" charset="0"/>
              </a:rPr>
              <a:t>Haya disponibilidad de recursos humanos en el departamento u organismo sanitario.</a:t>
            </a:r>
          </a:p>
          <a:p>
            <a:pPr marL="800100" marR="0" lvl="1" indent="-342900">
              <a:lnSpc>
                <a:spcPct val="115000"/>
              </a:lnSpc>
              <a:spcBef>
                <a:spcPts val="0"/>
              </a:spcBef>
              <a:spcAft>
                <a:spcPts val="1200"/>
              </a:spcAft>
              <a:buFont typeface="+mj-lt"/>
              <a:buAutoNum type="arabicPeriod"/>
              <a:tabLst>
                <a:tab pos="685800" algn="l"/>
              </a:tabLst>
            </a:pPr>
            <a:r>
              <a:rPr lang="es-ES" sz="1800" i="1" noProof="0" dirty="0">
                <a:effectLst/>
                <a:latin typeface="Times New Roman" panose="02020603050405020304" pitchFamily="18" charset="0"/>
                <a:ea typeface="Times New Roman" panose="02020603050405020304" pitchFamily="18" charset="0"/>
              </a:rPr>
              <a:t>Tengan consideraciones financieras.</a:t>
            </a:r>
            <a:endParaRPr lang="es-ES" i="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1785792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171450" indent="-171450">
              <a:buFont typeface="Wingdings" panose="05000000000000000000" pitchFamily="2" charset="2"/>
              <a:buChar char="§"/>
            </a:pP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v"/>
            </a:pP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La información sobre la normativa relativa a las enfermedades de declaración obligatoria (es decir, el RSI) también se trató en la sesión 4 titulada: "Recopilación de datos de vigilancia" (Taller 1).</a:t>
            </a:r>
          </a:p>
          <a:p>
            <a:pPr marL="0" indent="0">
              <a:buFont typeface="Wingdings" panose="05000000000000000000" pitchFamily="2" charset="2"/>
              <a:buNone/>
            </a:pP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Como recordatorio de sesiones anteriores, la Organización Mundial de la Salud (OMS) coordina con los países la plena aplicación del Reglamento Sanitario Internacional (RSI, 2005). Todos los Estados miembros de la OMS han suscrito el RSI, que es un acuerdo jurídicamente vinculante que exige la notificación inmediata de las cuatro enfermedades enumeradas en esta diapositiva.  Además, los países están obligados a notificar las emergencias de salud pública de importancia internacional “ESPII". La OMS cuenta con un Comité de Emergencias formado por expertos internacionales que asesoran técnicamente al Director General de la OMS, quien determina en última instancia si se trata de una ESPII y basa las acciones de apoyo a los países en las recomendaciones dadas por el Comité de Emergencias.</a:t>
            </a:r>
          </a:p>
          <a:p>
            <a:pPr marL="171450" indent="-171450">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constituye un posible ESPII según se determina utilizando el instrumento de decisión del Reglamento Sanitario Internacional (RSI, 2005)?</a:t>
            </a:r>
          </a:p>
          <a:p>
            <a:pPr marL="0" indent="0">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p>
          <a:p>
            <a:pPr marL="171450" indent="-171450">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Para responder a esta pregunta, debe formular las siguientes preguntas aclaratorias:</a:t>
            </a:r>
            <a:endParaRPr lang="es-ES" sz="1200"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¿Es grave el impacto del acontecimiento en la salud pública?</a:t>
            </a:r>
          </a:p>
          <a:p>
            <a:pPr marL="800100" marR="0" lvl="1" indent="-34290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trata de un acontecimiento inusual o inesperado?</a:t>
            </a:r>
          </a:p>
          <a:p>
            <a:pPr marL="800100" marR="0" lvl="1" indent="-34290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¿Existe un riesgo significativo de propagación internacional?</a:t>
            </a:r>
          </a:p>
          <a:p>
            <a:pPr marL="800100" marR="0" lvl="1" indent="-342900">
              <a:lnSpc>
                <a:spcPct val="115000"/>
              </a:lnSpc>
              <a:spcBef>
                <a:spcPts val="0"/>
              </a:spcBef>
              <a:spcAft>
                <a:spcPts val="120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¿Existe un riesgo significativo de restricciones internacionales a los viajes o al comercio?</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2816676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effectLst/>
                <a:latin typeface="Arial" panose="020B0604020202020204" pitchFamily="34" charset="0"/>
                <a:cs typeface="Arial" panose="020B0604020202020204" pitchFamily="34" charset="0"/>
              </a:rPr>
              <a:t>Notas del instructor:</a:t>
            </a:r>
          </a:p>
          <a:p>
            <a:pPr marL="171450" indent="-171450">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Al igual que el Reglamento Sanitario Internacional de la OMS, la Organización Mundial de Sanidad Animal también ofrece orientaciones sobre cuándo se considera que las enfermedades animales son de declaración obligatoria.  La WOAH actualiza cada año esta lista de enfermedades, que incluye enfermedades tanto de animales terrestres (que viven en la tierra) como acuáticos (que viven en el agua). En 2023, había 206 enfermedades de declaración obligatoria.</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3038008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60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GT" sz="1200" b="1" i="0" u="sng" noProof="0" dirty="0">
                <a:latin typeface="Arial" panose="020B0604020202020204" pitchFamily="34" charset="0"/>
                <a:cs typeface="Arial" panose="020B0604020202020204" pitchFamily="34" charset="0"/>
              </a:rPr>
              <a:t>Diga</a:t>
            </a:r>
            <a:r>
              <a:rPr lang="es-GT" sz="1200" b="1" i="1" u="sng" noProof="0" dirty="0">
                <a:latin typeface="Arial" panose="020B0604020202020204" pitchFamily="34"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Los datos de vigilancia de la salud pública a nivel de distrito pueden influir en la elaboración de políticas de salud pública nacionales e internacionales. Cada país tiene su propia lista de enfermedades de declaración obligatoria, basada en leyes o reglamentos. La lista refleja las prioridades de salud pública de cada país. Por lo tanto, el número de enfermedades de declaración obligatoria varía de un país a otro. Algunos países sólo tienen alrededor de 20 enfermedades en su lista, mientras que otros tienen 70, 80 o incluso más.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GT" sz="1200" b="1" i="0" u="sng" noProof="0" dirty="0">
              <a:latin typeface="Arial" panose="020B0604020202020204" pitchFamily="34"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GT" sz="1200" b="1" i="0" u="sng" noProof="0" dirty="0">
                <a:latin typeface="Arial" panose="020B0604020202020204" pitchFamily="34" charset="0"/>
                <a:cs typeface="Arial" panose="020B0604020202020204" pitchFamily="34" charset="0"/>
              </a:rPr>
              <a:t>Diga</a:t>
            </a:r>
            <a:r>
              <a:rPr lang="es-GT" sz="1200" b="1" i="1" u="sng" noProof="0" dirty="0">
                <a:latin typeface="Arial" panose="020B0604020202020204" pitchFamily="34"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Las leyes o reglamentos especifican qué casos deben notificarse, quién debe notificarlos y cómo. Una definición de caso es una descripción de las características clínicas, a veces con resultados de laboratorio, que definen un caso a efectos de notificación al Sistema de vigilancia. Hablaremos más sobre las definiciones de casos en la próxima sesión.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GT" sz="1200" b="1" i="0" u="sng" noProof="0" dirty="0">
                <a:latin typeface="Arial" panose="020B0604020202020204" pitchFamily="34" charset="0"/>
                <a:cs typeface="Arial" panose="020B0604020202020204" pitchFamily="34" charset="0"/>
              </a:rPr>
              <a:t>Diga</a:t>
            </a:r>
            <a:r>
              <a:rPr lang="es-GT" sz="1200" b="1" i="1" u="sng" noProof="0" dirty="0">
                <a:latin typeface="Arial" panose="020B0604020202020204" pitchFamily="34"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algunos países, la notificación se realiza en papel; en otros, a través del teléfono móvil o internet. La normativa especifica qué enfermedades deben notificarse de forma inmediata, semanal, mensual o anual. En algunos países y para algunas enfermedades, sólo se debe notificar el número de casos, mientras que en otros, cada caso se notifica por separado con mucho más detalle. Esto se denomina notificación "basada en casos".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GT" sz="1200" b="1" i="0" u="sng" noProof="0" dirty="0">
                <a:latin typeface="Arial" panose="020B0604020202020204" pitchFamily="34" charset="0"/>
                <a:cs typeface="Arial" panose="020B0604020202020204" pitchFamily="34" charset="0"/>
              </a:rPr>
              <a:t>Diga</a:t>
            </a:r>
            <a:r>
              <a:rPr lang="es-GT" sz="1200" b="1" i="1" u="sng" noProof="0" dirty="0">
                <a:latin typeface="Arial" panose="020B0604020202020204" pitchFamily="34" charset="0"/>
                <a:cs typeface="Arial" panose="020B0604020202020204" pitchFamily="34" charset="0"/>
              </a:rPr>
              <a:t>: </a:t>
            </a:r>
            <a:r>
              <a:rPr lang="es-GT" sz="1200" kern="1200" noProof="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Además, la mayoría de los países del mundo han acordado seguir el Reglamento Sanitario Internacional o RSI, que exige notificar ciertas enfermedades a la OMS. Como hemos visto en la sesión anterior, el objetivo del RSI es ayudar a la comunidad internacional a prevenir y responder a los riesgos graves para la salud pública que pueden cruzar las fronteras y amenazar a las personas de todo el mundo</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GT" sz="1200" b="1" i="0" u="sng" noProof="0" dirty="0">
                <a:latin typeface="Arial" panose="020B0604020202020204" pitchFamily="34" charset="0"/>
                <a:cs typeface="Arial" panose="020B0604020202020204" pitchFamily="34" charset="0"/>
              </a:rPr>
              <a:t>Diga</a:t>
            </a:r>
            <a:r>
              <a:rPr lang="es-GT" sz="1200" kern="1200" noProof="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Por último, también existen requisitos de notificación para las enfermedades que afectan a los animales, incluidas las zoonosis. Estos requisitos los establece y mantiene la Organización Mundial de Sanidad Animal u OMSA.</a:t>
            </a:r>
          </a:p>
        </p:txBody>
      </p:sp>
      <p:sp>
        <p:nvSpPr>
          <p:cNvPr id="4" name="Slide Number Placeholder 3"/>
          <p:cNvSpPr>
            <a:spLocks noGrp="1"/>
          </p:cNvSpPr>
          <p:nvPr>
            <p:ph type="sldNum" sz="quarter" idx="10"/>
          </p:nvPr>
        </p:nvSpPr>
        <p:spPr/>
        <p:txBody>
          <a:bodyPr/>
          <a:lstStyle/>
          <a:p>
            <a:fld id="{2EB32458-B0FD-4E0D-A69A-149897CA0BBB}" type="slidenum">
              <a:rPr lang="en-US" smtClean="0"/>
              <a:t>16</a:t>
            </a:fld>
            <a:endParaRPr lang="en-US"/>
          </a:p>
        </p:txBody>
      </p:sp>
    </p:spTree>
    <p:extLst>
      <p:ext uri="{BB962C8B-B14F-4D97-AF65-F5344CB8AC3E}">
        <p14:creationId xmlns:p14="http://schemas.microsoft.com/office/powerpoint/2010/main" val="3705276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dirty="0">
                <a:effectLst/>
                <a:latin typeface="Arial" panose="020B0604020202020204" pitchFamily="34" charset="0"/>
                <a:ea typeface="Times New Roman" panose="02020603050405020304" pitchFamily="18" charset="0"/>
                <a:cs typeface="Arial" panose="020B0604020202020204" pitchFamily="34" charset="0"/>
              </a:rPr>
              <a:t>Si su país dispone de formularios estándar para la investigación de casos, sustituya la imagen de la diapositiva y muestre o distribuya copias de estos formularios. Discuta también cómo obtener copias de estos formularios cuando sea necesario.</a:t>
            </a:r>
          </a:p>
          <a:p>
            <a:pPr marL="0" marR="0">
              <a:spcBef>
                <a:spcPts val="1200"/>
              </a:spcBef>
              <a:spcAft>
                <a:spcPts val="600"/>
              </a:spcAft>
            </a:pPr>
            <a:endParaRPr lang="es-E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dirty="0">
                <a:latin typeface="Arial" panose="020B0604020202020204" pitchFamily="34" charset="0"/>
                <a:cs typeface="Arial" panose="020B0604020202020204" pitchFamily="34" charset="0"/>
              </a:rPr>
              <a:t>Diga</a:t>
            </a:r>
            <a:r>
              <a:rPr lang="es-ES" sz="1200" dirty="0">
                <a:effectLst/>
                <a:latin typeface="Arial" panose="020B0604020202020204" pitchFamily="34" charset="0"/>
                <a:ea typeface="Times New Roman" panose="02020603050405020304" pitchFamily="18" charset="0"/>
                <a:cs typeface="Arial" panose="020B0604020202020204" pitchFamily="34" charset="0"/>
              </a:rPr>
              <a:t>: Los datos deben recogerse y registrarse sistemáticamente para garantizar que toda la información crítica se incluye en la investigación.  Para algunas enfermedades, los ministerios pueden disponer de un formulario específico de recolecta de datos.  La mayoría de los formularios de vigilancia e investigación de casos incluyen las siguientes categorías de información. </a:t>
            </a:r>
            <a:r>
              <a:rPr lang="es-ES" sz="1200" b="1" dirty="0">
                <a:effectLst/>
                <a:latin typeface="Arial" panose="020B0604020202020204" pitchFamily="34" charset="0"/>
                <a:ea typeface="Times New Roman" panose="02020603050405020304" pitchFamily="18" charset="0"/>
                <a:cs typeface="Arial" panose="020B0604020202020204" pitchFamily="34" charset="0"/>
              </a:rPr>
              <a:t>&lt;CLICKx6&gt; </a:t>
            </a:r>
            <a:r>
              <a:rPr lang="es-ES" sz="1200" dirty="0">
                <a:effectLst/>
                <a:latin typeface="Arial" panose="020B0604020202020204" pitchFamily="34" charset="0"/>
                <a:ea typeface="Times New Roman" panose="02020603050405020304" pitchFamily="18" charset="0"/>
                <a:cs typeface="Arial" panose="020B0604020202020204" pitchFamily="34" charset="0"/>
              </a:rPr>
              <a:t>para cada viñeta. </a:t>
            </a:r>
          </a:p>
          <a:p>
            <a:pPr marL="800100" marR="0" lvl="1" indent="-342900">
              <a:lnSpc>
                <a:spcPct val="115000"/>
              </a:lnSpc>
              <a:spcBef>
                <a:spcPts val="0"/>
              </a:spcBef>
              <a:spcAft>
                <a:spcPts val="0"/>
              </a:spcAft>
              <a:buFont typeface="Courier New" panose="02070309020205020404" pitchFamily="49" charset="0"/>
              <a:buChar char="o"/>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Información personal identificable </a:t>
            </a:r>
            <a:r>
              <a:rPr lang="es-ES" sz="1200" dirty="0">
                <a:effectLst/>
                <a:latin typeface="Arial" panose="020B0604020202020204" pitchFamily="34" charset="0"/>
                <a:ea typeface="Times New Roman" panose="02020603050405020304" pitchFamily="18" charset="0"/>
                <a:cs typeface="Arial" panose="020B0604020202020204" pitchFamily="34" charset="0"/>
              </a:rPr>
              <a:t>(</a:t>
            </a:r>
            <a:r>
              <a:rPr lang="es-ES" sz="1200" b="1" u="sng" dirty="0">
                <a:effectLst/>
                <a:latin typeface="Arial" panose="020B0604020202020204" pitchFamily="34" charset="0"/>
                <a:ea typeface="Times New Roman" panose="02020603050405020304" pitchFamily="18" charset="0"/>
                <a:cs typeface="Arial" panose="020B0604020202020204" pitchFamily="34" charset="0"/>
              </a:rPr>
              <a:t>IPI</a:t>
            </a:r>
            <a:r>
              <a:rPr lang="es-ES" sz="1200" dirty="0">
                <a:effectLst/>
                <a:latin typeface="Arial" panose="020B0604020202020204" pitchFamily="34" charset="0"/>
                <a:ea typeface="Times New Roman" panose="02020603050405020304" pitchFamily="18" charset="0"/>
                <a:cs typeface="Arial" panose="020B0604020202020204" pitchFamily="34" charset="0"/>
              </a:rPr>
              <a:t>): nombre, dirección y número de teléfono, que permite a una agencia sanitaria:</a:t>
            </a:r>
          </a:p>
          <a:p>
            <a:pPr marL="1257300" marR="0" lvl="2" indent="-342900">
              <a:lnSpc>
                <a:spcPct val="115000"/>
              </a:lnSpc>
              <a:spcBef>
                <a:spcPts val="0"/>
              </a:spcBef>
              <a:spcAft>
                <a:spcPts val="0"/>
              </a:spcAft>
              <a:buFont typeface="Wingdings" panose="05000000000000000000" pitchFamily="2" charset="2"/>
              <a:buChar char="§"/>
            </a:pPr>
            <a:r>
              <a:rPr lang="es-ES" sz="1200" dirty="0">
                <a:effectLst/>
                <a:latin typeface="Arial" panose="020B0604020202020204" pitchFamily="34" charset="0"/>
                <a:ea typeface="Times New Roman" panose="02020603050405020304" pitchFamily="18" charset="0"/>
                <a:cs typeface="Arial" panose="020B0604020202020204" pitchFamily="34" charset="0"/>
              </a:rPr>
              <a:t>Comprobar si hay reportes duplicados.</a:t>
            </a:r>
          </a:p>
          <a:p>
            <a:pPr marL="1257300" marR="0" lvl="2" indent="-342900">
              <a:lnSpc>
                <a:spcPct val="115000"/>
              </a:lnSpc>
              <a:spcBef>
                <a:spcPts val="0"/>
              </a:spcBef>
              <a:spcAft>
                <a:spcPts val="0"/>
              </a:spcAft>
              <a:buFont typeface="Wingdings" panose="05000000000000000000" pitchFamily="2" charset="2"/>
              <a:buChar char="§"/>
            </a:pPr>
            <a:r>
              <a:rPr lang="es-ES" sz="1200" dirty="0">
                <a:effectLst/>
                <a:latin typeface="Arial" panose="020B0604020202020204" pitchFamily="34" charset="0"/>
                <a:ea typeface="Times New Roman" panose="02020603050405020304" pitchFamily="18" charset="0"/>
                <a:cs typeface="Arial" panose="020B0604020202020204" pitchFamily="34" charset="0"/>
              </a:rPr>
              <a:t>Volver a llamar con preguntas adicionales, resultados de pruebas, etc. </a:t>
            </a:r>
          </a:p>
          <a:p>
            <a:pPr marL="800100" marR="0" lvl="1" indent="-342900">
              <a:lnSpc>
                <a:spcPct val="115000"/>
              </a:lnSpc>
              <a:spcBef>
                <a:spcPts val="0"/>
              </a:spcBef>
              <a:spcAft>
                <a:spcPts val="0"/>
              </a:spcAft>
              <a:buFont typeface="Courier New" panose="02070309020205020404" pitchFamily="49" charset="0"/>
              <a:buChar char="o"/>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Información demográfica</a:t>
            </a:r>
            <a:endParaRPr kumimoji="0" lang="es-ES" sz="1200" b="1" i="0" u="sng" strike="noStrike" kern="1200" cap="none" spc="0" normalizeH="0" baseline="0" dirty="0">
              <a:ln>
                <a:noFill/>
              </a:ln>
              <a:solidFill>
                <a:schemeClr val="tx1"/>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1257300" marR="0" lvl="2" indent="-342900">
              <a:lnSpc>
                <a:spcPct val="115000"/>
              </a:lnSpc>
              <a:spcBef>
                <a:spcPts val="0"/>
              </a:spcBef>
              <a:spcAft>
                <a:spcPts val="0"/>
              </a:spcAft>
              <a:buFont typeface="Wingdings" panose="05000000000000000000" pitchFamily="2" charset="2"/>
              <a:buChar cha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Sexo y edad. En los animales, puede incluir la especie y la raza.</a:t>
            </a:r>
          </a:p>
          <a:p>
            <a:pPr marL="1257300" marR="0" lvl="2" indent="-342900">
              <a:lnSpc>
                <a:spcPct val="115000"/>
              </a:lnSpc>
              <a:spcBef>
                <a:spcPts val="0"/>
              </a:spcBef>
              <a:spcAft>
                <a:spcPts val="0"/>
              </a:spcAft>
              <a:buFont typeface="Wingdings" panose="05000000000000000000" pitchFamily="2" charset="2"/>
              <a:buChar cha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Ocupación, especialmente si es manipulador de alimentos, trabajador de guardería, profesional sanitario, etc.</a:t>
            </a:r>
          </a:p>
          <a:p>
            <a:pPr marL="800100" marR="0" lvl="1" indent="-342900">
              <a:lnSpc>
                <a:spcPct val="115000"/>
              </a:lnSpc>
              <a:spcBef>
                <a:spcPts val="0"/>
              </a:spcBef>
              <a:spcAft>
                <a:spcPts val="0"/>
              </a:spcAft>
              <a:buFont typeface="Courier New" panose="02070309020205020404" pitchFamily="49" charset="0"/>
              <a:buChar char="o"/>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Información específica sobre la enfermedad</a:t>
            </a:r>
          </a:p>
          <a:p>
            <a:pPr marL="1257300" marR="0" lvl="2" indent="-34290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Síntomas e información suficiente para verificar que se cumple la definición de caso.</a:t>
            </a:r>
          </a:p>
          <a:p>
            <a:pPr marL="1257300" marR="0" lvl="2" indent="-34290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Indicación de si el paciente o animal se recuperó, fue hospitalizado o murió.</a:t>
            </a:r>
          </a:p>
          <a:p>
            <a:pPr marL="1085850" marR="0" lvl="2"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Resultados de laboratorio.</a:t>
            </a:r>
          </a:p>
          <a:p>
            <a:pPr marL="800100" marR="0" lvl="1" indent="-342900">
              <a:lnSpc>
                <a:spcPct val="115000"/>
              </a:lnSpc>
              <a:spcBef>
                <a:spcPts val="0"/>
              </a:spcBef>
              <a:spcAft>
                <a:spcPts val="0"/>
              </a:spcAft>
              <a:buFont typeface="Courier New" panose="02070309020205020404" pitchFamily="49" charset="0"/>
              <a:buChar char="o"/>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Información "epidemiológica" sobre la fuente y/o los factores de riesgo</a:t>
            </a:r>
          </a:p>
          <a:p>
            <a:pPr marL="1200150" marR="0" lvl="2" indent="-2857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Los datos recolectados variarán de una enfermedad a otra. </a:t>
            </a:r>
          </a:p>
          <a:p>
            <a:pPr marL="1200150" marR="0" lvl="2" indent="-2857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Tenga en cuenta la ocupación, los viajes y las exposiciones (por ejemplo, exposición a personas enfermas, animales, toxinas o contaminantes).</a:t>
            </a:r>
          </a:p>
          <a:p>
            <a:pPr marL="800100" marR="0" lvl="1" indent="-342900">
              <a:lnSpc>
                <a:spcPct val="115000"/>
              </a:lnSpc>
              <a:spcBef>
                <a:spcPts val="0"/>
              </a:spcBef>
              <a:spcAft>
                <a:spcPts val="0"/>
              </a:spcAft>
              <a:buFont typeface="Courier New" panose="02070309020205020404" pitchFamily="49" charset="0"/>
              <a:buChar char="o"/>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Contactos</a:t>
            </a:r>
          </a:p>
          <a:p>
            <a:pPr marL="1200150" marR="0" lvl="2" indent="-285750">
              <a:lnSpc>
                <a:spcPct val="115000"/>
              </a:lnSpc>
              <a:spcBef>
                <a:spcPts val="0"/>
              </a:spcBef>
              <a:spcAft>
                <a:spcPts val="0"/>
              </a:spcAft>
              <a:buFont typeface="Wingdings" panose="05000000000000000000" pitchFamily="2" charset="2"/>
              <a:buChar char="§"/>
            </a:pPr>
            <a:r>
              <a:rPr lang="es-ES" sz="1200" dirty="0">
                <a:effectLst/>
                <a:latin typeface="Arial" panose="020B0604020202020204" pitchFamily="34" charset="0"/>
                <a:ea typeface="Times New Roman" panose="02020603050405020304" pitchFamily="18" charset="0"/>
                <a:cs typeface="Arial" panose="020B0604020202020204" pitchFamily="34" charset="0"/>
              </a:rPr>
              <a:t>Especialmente importante para las enfermedades que pueden propagarse de persona a persona, como el ébola, o para las infecciones de transmisión sexual.</a:t>
            </a:r>
          </a:p>
          <a:p>
            <a:pPr marL="1200150" marR="0" lvl="2" indent="-285750">
              <a:lnSpc>
                <a:spcPct val="115000"/>
              </a:lnSpc>
              <a:spcBef>
                <a:spcPts val="0"/>
              </a:spcBef>
              <a:spcAft>
                <a:spcPts val="0"/>
              </a:spcAft>
              <a:buFont typeface="Wingdings" panose="05000000000000000000" pitchFamily="2" charset="2"/>
              <a:buChar char="§"/>
            </a:pPr>
            <a:r>
              <a:rPr lang="es-ES" sz="1200" dirty="0">
                <a:effectLst/>
                <a:latin typeface="Arial" panose="020B0604020202020204" pitchFamily="34" charset="0"/>
                <a:ea typeface="Times New Roman" panose="02020603050405020304" pitchFamily="18" charset="0"/>
                <a:cs typeface="Arial" panose="020B0604020202020204" pitchFamily="34" charset="0"/>
              </a:rPr>
              <a:t>En el caso de las enfermedades animales, esto podría incluir otras granjas, mercados o lugares en los que el animal pueda haber estado en contacto con otros animales. </a:t>
            </a:r>
          </a:p>
          <a:p>
            <a:pPr marL="628650" marR="0" lvl="1" indent="-171450">
              <a:lnSpc>
                <a:spcPct val="115000"/>
              </a:lnSpc>
              <a:spcBef>
                <a:spcPts val="0"/>
              </a:spcBef>
              <a:spcAft>
                <a:spcPts val="0"/>
              </a:spcAft>
              <a:buFont typeface="Courier New" panose="02070309020205020404" pitchFamily="49" charset="0"/>
              <a:buChar char="o"/>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    Información para reporteros</a:t>
            </a:r>
            <a:r>
              <a:rPr lang="es-ES" sz="1200" dirty="0">
                <a:effectLst/>
                <a:latin typeface="Arial" panose="020B0604020202020204" pitchFamily="34" charset="0"/>
                <a:ea typeface="Times New Roman" panose="02020603050405020304" pitchFamily="18" charset="0"/>
                <a:cs typeface="Arial" panose="020B0604020202020204" pitchFamily="34" charset="0"/>
              </a:rPr>
              <a:t>.</a:t>
            </a:r>
          </a:p>
          <a:p>
            <a:pPr marL="1200150" marR="0" lvl="2" indent="-2857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ES" sz="1200" dirty="0">
                <a:effectLst/>
                <a:latin typeface="Arial" panose="020B0604020202020204" pitchFamily="34" charset="0"/>
                <a:ea typeface="Times New Roman" panose="02020603050405020304" pitchFamily="18" charset="0"/>
                <a:cs typeface="Arial" panose="020B0604020202020204" pitchFamily="34" charset="0"/>
              </a:rPr>
              <a:t>Nombre, teléfono y fecha, ya que esto permite hacer preguntas adicionales a la persona que recopiló la información original. </a:t>
            </a:r>
            <a:r>
              <a:rPr lang="es-ES" sz="1200" b="1" dirty="0">
                <a:effectLst/>
                <a:latin typeface="Arial" panose="020B0604020202020204" pitchFamily="34" charset="0"/>
                <a:ea typeface="Times New Roman" panose="02020603050405020304" pitchFamily="18" charset="0"/>
                <a:cs typeface="Arial" panose="020B0604020202020204" pitchFamily="34" charset="0"/>
              </a:rPr>
              <a:t>&lt;CLICK&gt;</a:t>
            </a:r>
          </a:p>
          <a:p>
            <a:pPr marL="1085850" marR="0" lvl="2" indent="-171450">
              <a:lnSpc>
                <a:spcPct val="115000"/>
              </a:lnSpc>
              <a:spcBef>
                <a:spcPts val="0"/>
              </a:spcBef>
              <a:spcAft>
                <a:spcPts val="0"/>
              </a:spcAft>
              <a:buFont typeface="Courier New" panose="02070309020205020404" pitchFamily="49" charset="0"/>
              <a:buChar char="o"/>
            </a:pPr>
            <a:endParaRPr lang="es-E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dirty="0">
                <a:latin typeface="Arial" panose="020B0604020202020204" pitchFamily="34" charset="0"/>
                <a:cs typeface="Arial" panose="020B0604020202020204" pitchFamily="34" charset="0"/>
              </a:rPr>
              <a:t>Diga</a:t>
            </a:r>
            <a:r>
              <a:rPr lang="es-ES" sz="1200" b="1" i="1" u="sng" dirty="0">
                <a:latin typeface="Arial" panose="020B0604020202020204" pitchFamily="34" charset="0"/>
                <a:cs typeface="Arial" panose="020B0604020202020204" pitchFamily="34" charset="0"/>
              </a:rPr>
              <a:t>: </a:t>
            </a:r>
            <a:r>
              <a:rPr lang="es-ES" sz="1200" dirty="0">
                <a:effectLst/>
                <a:latin typeface="Arial" panose="020B0604020202020204" pitchFamily="34" charset="0"/>
                <a:ea typeface="Times New Roman" panose="02020603050405020304" pitchFamily="18" charset="0"/>
                <a:cs typeface="Arial" panose="020B0604020202020204" pitchFamily="34" charset="0"/>
              </a:rPr>
              <a:t>También deben recolectarse muestras de laboratorio para confirmar el diagnóstico, como se ha comentado anteriormente.</a:t>
            </a:r>
          </a:p>
          <a:p>
            <a:endParaRPr lang="es-E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1387661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r>
              <a:rPr lang="es-ES" sz="1200" b="1" i="1" noProof="0" dirty="0">
                <a:effectLst/>
                <a:latin typeface="Arial" panose="020B0604020202020204" pitchFamily="34" charset="0"/>
                <a:cs typeface="Arial" panose="020B0604020202020204" pitchFamily="34" charset="0"/>
              </a:rPr>
              <a:t> </a:t>
            </a:r>
          </a:p>
          <a:p>
            <a:pPr marL="171450" marR="0" indent="-171450">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Considere la posibilidad de hacer la investigación con un trabajador sanitario local o un miembro del personal del centro que esté familiarizado con la zona, la cultura local y los términos locales utilizados habitualmente para referirse a enfermedades o síntomas. Un trabajador sanitario local puede presentar al investigador como parte del equipo local o ayudarle con la traducción si es necesario.</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Utilice un enfoque sistemático para que la investigación sea más eficaz y para facilitar la documentación. No existe una sola secuencia correcta, el orden de los pasos de la diapositiva es una sugerencia. </a:t>
            </a:r>
          </a:p>
          <a:p>
            <a:pPr marL="171450" marR="0" indent="-171450">
              <a:lnSpc>
                <a:spcPct val="115000"/>
              </a:lnSpc>
              <a:spcBef>
                <a:spcPts val="120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Lea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#1 Empezar con la fuente del primer reporte</a:t>
            </a: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investigación comienza cuando alguien llama o se pone en contacto con el departamento de salud para notificar un caso.</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Obtenga tantos detalles como sea posible porque ésta puede ser la única oportunidad de hablar con este individuo.</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Consiga buena información de contacto de la persona que reporta y el paciente, incluyendo al menos un número de teléfono y una dirección de correo electrónico, por si fuera necesario un seguimiento adicional.</a:t>
            </a:r>
          </a:p>
          <a:p>
            <a:pPr marL="800100" marR="0" lvl="1" indent="-34290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Verifique que se trata de un caso revisando los datos.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457200" marR="0" lvl="1" indent="0">
              <a:lnSpc>
                <a:spcPct val="115000"/>
              </a:lnSpc>
              <a:spcBef>
                <a:spcPts val="0"/>
              </a:spcBef>
              <a:spcAft>
                <a:spcPts val="1200"/>
              </a:spcAft>
              <a:buFont typeface="Courier New" panose="02070309020205020404" pitchFamily="49" charset="0"/>
              <a:buNone/>
            </a:pPr>
            <a:endParaRPr lang="es-ES" sz="1200" b="1"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Lea </a:t>
            </a:r>
            <a:r>
              <a:rPr lang="es-ES" sz="1200" b="1" i="0" u="none" noProof="0" dirty="0">
                <a:latin typeface="Arial" panose="020B0604020202020204" pitchFamily="34" charset="0"/>
                <a:cs typeface="Arial" panose="020B0604020202020204" pitchFamily="34" charset="0"/>
              </a:rPr>
              <a:t>#2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Entrevistar al proveedor médico, cuidador de animales o personal, &lt;CLICK&gt;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Lea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#3 Revisar los expedientes médicos del paciente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personal de la agencia de salud pública puede recolectar expedientes e informes, o el clínico, hospital o veterinario puede proporcionar expedientes médicos que incluyan notas, interpretaciones de radiografías, informes de patología y cualquier otra información y reportes de laboratorio.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Lea #</a:t>
            </a:r>
            <a:r>
              <a:rPr lang="es-ES" sz="1200" b="1" i="0" u="none" noProof="0" dirty="0">
                <a:latin typeface="Arial" panose="020B0604020202020204" pitchFamily="34" charset="0"/>
                <a:cs typeface="Arial" panose="020B0604020202020204" pitchFamily="34" charset="0"/>
              </a:rPr>
              <a:t>4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Entrevistar al paciente o cuidador &lt;CLICK&gt;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Lea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5 Entrevistar a familiares, amigos o vecinos.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Si</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procede, determine si se han producido casos similares de enfermedad entre miembros de la familia, contactos o compañeros de trabajo. En el caso de enfermedades animales o zoonosis, determine si otros animales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otros animales del rebaño o manada, especies diferentes o de otras granjas, etc.</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han notificado una enfermedad similar.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Lea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6 Obtener copias de los resultados de las pruebas de laboratorio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Revise los reportes del laboratorio. El investigador también debe solicitar que el laboratorio conserve todas las muestras clínicas y aislados del caso-paciente o animal hasta que finalice la investigación. Es posible que necesiten realizar pruebas para otros patógenos o enviar los aislados a un laboratorio de referencia para realizar pruebas adicionales o especializadas.  Una vez desechadas, las muestras no pueden recuperarse.</a:t>
            </a:r>
          </a:p>
          <a:p>
            <a:pPr marL="457200" marR="0" lvl="1">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983466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i="0" u="sng" noProof="0" dirty="0">
                <a:latin typeface="Arial" panose="020B0604020202020204" pitchFamily="34" charset="0"/>
                <a:cs typeface="Arial" panose="020B0604020202020204" pitchFamily="34" charset="0"/>
              </a:rPr>
              <a:t>Diga</a:t>
            </a:r>
            <a:r>
              <a:rPr lang="es-GT" sz="1200" b="1" i="1" u="sng" noProof="0" dirty="0">
                <a:latin typeface="Arial" panose="020B0604020202020204" pitchFamily="34"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presentación adecuada genera confianza y contribuye al éxito de la entrevista.  Las entrevistas deben realizarse con respeto, independientemente del cargo oficial del entrevistado o de su nivel educativo.</a:t>
            </a:r>
          </a:p>
          <a:p>
            <a:pPr marL="171450" marR="0" indent="-171450">
              <a:lnSpc>
                <a:spcPct val="115000"/>
              </a:lnSpc>
              <a:spcBef>
                <a:spcPts val="1200"/>
              </a:spcBef>
              <a:spcAft>
                <a:spcPts val="6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¿Cómo se asegura de que su conversación empieza bien? ¿Se identifica inmediatamente como profesional de salud pública? </a:t>
            </a:r>
          </a:p>
          <a:p>
            <a:pPr marL="171450" marR="0" indent="-171450">
              <a:lnSpc>
                <a:spcPct val="115000"/>
              </a:lnSpc>
              <a:spcBef>
                <a:spcPts val="120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Respuesta sugerida:</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Depende. Da credibilidad. Puede suscitar dudas si la persona que contesta al teléfono es el cónyuge o uno de los padres. Utilice su mejor criterio.</a:t>
            </a:r>
          </a:p>
          <a:p>
            <a:pPr marL="45720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a:lnSpc>
                <a:spcPct val="115000"/>
              </a:lnSpc>
              <a:spcBef>
                <a:spcPts val="1200"/>
              </a:spcBef>
              <a:spcAft>
                <a:spcPts val="600"/>
              </a:spcAf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Otros consejos:</a:t>
            </a:r>
          </a:p>
          <a:p>
            <a:pPr marL="1257300" marR="0" lvl="2"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Decida si llevar una identificación como personal del Ministerio será útil o no. </a:t>
            </a:r>
          </a:p>
          <a:p>
            <a:pPr marL="1257300" marR="0" lvl="2"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Utilice un enfoque profesional, pero sea empático. ("Ayúdenos a hacer todo lo posible para ayudar a su hijo y a otros niños").</a:t>
            </a:r>
          </a:p>
          <a:p>
            <a:pPr marL="1257300" marR="0" lvl="2"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Confirme la identidad de su interlocutor.</a:t>
            </a:r>
          </a:p>
          <a:p>
            <a:pPr marL="1543050" marR="0" lvl="3" indent="-171450">
              <a:lnSpc>
                <a:spcPct val="115000"/>
              </a:lnSpc>
              <a:spcBef>
                <a:spcPts val="0"/>
              </a:spcBef>
              <a:spcAft>
                <a:spcPts val="0"/>
              </a:spcAft>
              <a:buFont typeface="Wingdings" panose="05000000000000000000" pitchFamily="2" charset="2"/>
              <a:buChar char="q"/>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No entreviste a un miembro del hogar sin haber hablado antes con el paciente, el jefe de familia o los padres de un paciente joven o de un niño.</a:t>
            </a:r>
          </a:p>
          <a:p>
            <a:pPr marL="1257300" marR="0" lvl="2"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Una vez que esté seguro de hablar con la persona correcta, utilice un lenguaje sencillo y conciso para explicar el motivo de su llamada.</a:t>
            </a:r>
          </a:p>
          <a:p>
            <a:pPr marL="1257300" marR="0" lvl="2"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 no está hablando con la persona correcta:</a:t>
            </a:r>
          </a:p>
          <a:p>
            <a:pPr marL="1543050" marR="0" lvl="3" indent="-171450">
              <a:lnSpc>
                <a:spcPct val="115000"/>
              </a:lnSpc>
              <a:spcBef>
                <a:spcPts val="0"/>
              </a:spcBef>
              <a:spcAft>
                <a:spcPts val="0"/>
              </a:spcAft>
              <a:buFont typeface="Wingdings" panose="05000000000000000000" pitchFamily="2" charset="2"/>
              <a:buChar char="q"/>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Pida hablar con el paciente o sus padres, </a:t>
            </a:r>
            <a:r>
              <a:rPr lang="es-GT" sz="1200" i="1" u="sng" noProof="0" dirty="0">
                <a:effectLst/>
                <a:latin typeface="Arial" panose="020B0604020202020204" pitchFamily="34" charset="0"/>
                <a:ea typeface="Times New Roman" panose="02020603050405020304" pitchFamily="18" charset="0"/>
                <a:cs typeface="Arial" panose="020B0604020202020204" pitchFamily="34" charset="0"/>
              </a:rPr>
              <a:t>sin explicarles por qué</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a:t>
            </a:r>
          </a:p>
          <a:p>
            <a:pPr marL="1543050" marR="0" lvl="3" indent="-171450">
              <a:lnSpc>
                <a:spcPct val="115000"/>
              </a:lnSpc>
              <a:spcBef>
                <a:spcPts val="0"/>
              </a:spcBef>
              <a:spcAft>
                <a:spcPts val="0"/>
              </a:spcAft>
              <a:buFont typeface="Wingdings" panose="05000000000000000000" pitchFamily="2" charset="2"/>
              <a:buChar char="q"/>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 el paciente o los padres no están disponibles, pregunte cuál es la mejor hora para devolver la llamada u otro número donde se les pueda localizar.</a:t>
            </a:r>
          </a:p>
          <a:p>
            <a:pPr marL="1257300" marR="0" lvl="2"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Garantice al máximo la privacidad del paciente.</a:t>
            </a:r>
          </a:p>
          <a:p>
            <a:pPr marL="1257300" marR="0" lvl="2" indent="-342900">
              <a:lnSpc>
                <a:spcPct val="115000"/>
              </a:lnSpc>
              <a:spcBef>
                <a:spcPts val="0"/>
              </a:spcBef>
              <a:spcAft>
                <a:spcPts val="120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 se trata de un caso entre la población animal, asegúrese de hablar con el propietario. Él podrá indicarle quién es la persona adecuada para hablar de la enfermedad del animal.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618380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endParaRPr lang="es-ES" sz="1200" b="1" i="0" u="none"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ES" sz="1200" b="1" i="0" u="sng" noProof="0" dirty="0">
              <a:latin typeface="Arial" panose="020B0604020202020204" pitchFamily="34" charset="0"/>
              <a:cs typeface="Arial" panose="020B0604020202020204" pitchFamily="34" charset="0"/>
            </a:endParaRPr>
          </a:p>
          <a:p>
            <a:pPr marL="171450" indent="-171450">
              <a:lnSpc>
                <a:spcPct val="115000"/>
              </a:lnSpc>
              <a:spcBef>
                <a:spcPts val="1200"/>
              </a:spcBef>
              <a:spcAft>
                <a:spcPts val="600"/>
              </a:spcAft>
              <a:buFont typeface="Wingdings" panose="05000000000000000000" pitchFamily="2" charset="2"/>
              <a:buChar char="§"/>
            </a:pPr>
            <a:r>
              <a:rPr lang="es-ES" sz="1200" b="1" i="0" u="sng" noProof="0" dirty="0">
                <a:latin typeface="Arial"/>
                <a:cs typeface="Arial"/>
              </a:rPr>
              <a:t>Diga</a:t>
            </a:r>
            <a:r>
              <a:rPr lang="es-ES" sz="1200" b="1" i="1" u="sng" noProof="0" dirty="0">
                <a:latin typeface="Arial"/>
                <a:cs typeface="Arial"/>
              </a:rPr>
              <a:t>: </a:t>
            </a:r>
            <a:r>
              <a:rPr lang="es-ES" sz="1200" noProof="0" dirty="0">
                <a:effectLst/>
                <a:latin typeface="Arial"/>
                <a:ea typeface="Times New Roman" panose="02020603050405020304" pitchFamily="18" charset="0"/>
                <a:cs typeface="Arial"/>
              </a:rPr>
              <a:t>Si existe un formulario o cuestionario de recolecta de datos establecido, utilícelo. De lo contrario, los sitios web de la OMS y de los CDC son posibles recursos para obtener plantillas de formularios que pueden modificarse en función de las necesidades locales. Durante la entrevista </a:t>
            </a:r>
            <a:r>
              <a:rPr lang="es-ES" sz="1200" b="1" noProof="0" dirty="0">
                <a:effectLst/>
                <a:latin typeface="Arial"/>
                <a:ea typeface="Times New Roman" panose="02020603050405020304" pitchFamily="18" charset="0"/>
                <a:cs typeface="Arial"/>
              </a:rPr>
              <a:t>Asegure al entrevistado y a su familia </a:t>
            </a:r>
            <a:r>
              <a:rPr lang="es-ES" sz="1200" noProof="0" dirty="0">
                <a:effectLst/>
                <a:latin typeface="Arial"/>
                <a:ea typeface="Times New Roman" panose="02020603050405020304" pitchFamily="18" charset="0"/>
                <a:cs typeface="Arial"/>
              </a:rPr>
              <a:t>que la información recopilada se tratará de forma confidencial y que la participación en la entrevista puede ayudar a otras personas de la comunidad previniendo enfermedades. Ayude al entrevistado a comprender el propósito de la entrevista y cualquier impacto que pueda tener sobre él. </a:t>
            </a:r>
            <a:r>
              <a:rPr lang="es-ES" sz="1200" u="sng" noProof="0" dirty="0">
                <a:effectLst/>
                <a:latin typeface="Arial"/>
                <a:ea typeface="Times New Roman" panose="02020603050405020304" pitchFamily="18" charset="0"/>
                <a:cs typeface="Arial"/>
              </a:rPr>
              <a:t>No cause preocupaciones indebidas. </a:t>
            </a:r>
            <a:endParaRPr lang="es-ES" u="sng" noProof="0" dirty="0">
              <a:latin typeface="Arial"/>
              <a:ea typeface="Times New Roman" panose="02020603050405020304" pitchFamily="18" charset="0"/>
              <a:cs typeface="Arial"/>
            </a:endParaRPr>
          </a:p>
          <a:p>
            <a:pPr marL="171450" indent="-171450">
              <a:lnSpc>
                <a:spcPct val="114999"/>
              </a:lnSpc>
              <a:spcBef>
                <a:spcPts val="1200"/>
              </a:spcBef>
              <a:spcAft>
                <a:spcPts val="600"/>
              </a:spcAft>
              <a:buFont typeface="Wingdings" panose="05000000000000000000" pitchFamily="2" charset="2"/>
              <a:buChar char="§"/>
            </a:pPr>
            <a:r>
              <a:rPr lang="es-ES" noProof="0" dirty="0">
                <a:latin typeface="Arial"/>
                <a:cs typeface="Arial"/>
              </a:rPr>
              <a:t>El entrevistado puede estar asustado, sobre todo si se trata de una enfermedad grave como el ébola, debido a la confidencialidad, el estigma y las consecuencias sanitarias y económicas de la infección. Es importante ser empático ante estas preocupaciones. Sus preguntas pueden recibir mejores respuestas si se es amable y empático. También es útil tener algunos conocimientos sobre la enfermedad sobre la cual se está entrevistando para poder responder con sinceridad a las preguntas del entrevistado. Decir "no lo sé" no es aceptable en estas </a:t>
            </a:r>
            <a:r>
              <a:rPr lang="es-ES" b="1" noProof="0" dirty="0">
                <a:latin typeface="Arial"/>
                <a:ea typeface="Times New Roman" panose="02020603050405020304" pitchFamily="18" charset="0"/>
                <a:cs typeface="Arial"/>
              </a:rPr>
              <a:t>situaciones&lt;CLICK&gt;</a:t>
            </a:r>
            <a:r>
              <a:rPr lang="es-ES" noProof="0" dirty="0">
                <a:latin typeface="Arial"/>
                <a:cs typeface="Arial"/>
              </a:rPr>
              <a:t>. </a:t>
            </a:r>
            <a:endParaRPr lang="es-ES" noProof="0" dirty="0"/>
          </a:p>
          <a:p>
            <a:pPr marL="171450" marR="0" indent="-171450">
              <a:lnSpc>
                <a:spcPct val="115000"/>
              </a:lnSpc>
              <a:spcBef>
                <a:spcPts val="1200"/>
              </a:spcBef>
              <a:spcAft>
                <a:spcPts val="60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Utilice un instrumento estandarizado de recolecta de datos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en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papel, tableta, etc. para asegurarse de que pide toda la información recomendada.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0" marR="0" indent="0">
              <a:lnSpc>
                <a:spcPct val="115000"/>
              </a:lnSpc>
              <a:spcBef>
                <a:spcPts val="1200"/>
              </a:spcBef>
              <a:spcAft>
                <a:spcPts val="6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Lea</a:t>
            </a:r>
            <a:r>
              <a:rPr lang="es-ES" sz="1200" b="1" i="1" u="sng" noProof="0" dirty="0">
                <a:latin typeface="Arial" panose="020B0604020202020204" pitchFamily="34" charset="0"/>
                <a:cs typeface="Arial" panose="020B0604020202020204" pitchFamily="34" charset="0"/>
              </a:rPr>
              <a:t>: </a:t>
            </a:r>
            <a:r>
              <a:rPr lang="es-ES" sz="1200" b="0" i="1" noProof="0" dirty="0">
                <a:latin typeface="Arial" panose="020B0604020202020204" pitchFamily="34" charset="0"/>
                <a:cs typeface="Arial" panose="020B0604020202020204" pitchFamily="34" charset="0"/>
              </a:rPr>
              <a:t>3ra viñeta: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"Intentar obtener toda la información necesaria"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la primera vez que entreviste a una persona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Lea el </a:t>
            </a:r>
            <a:r>
              <a:rPr lang="es-ES" sz="1200" b="0" i="1" u="sng" noProof="0" dirty="0">
                <a:effectLst/>
                <a:latin typeface="Arial" panose="020B0604020202020204" pitchFamily="34" charset="0"/>
                <a:ea typeface="Times New Roman" panose="02020603050405020304" pitchFamily="18" charset="0"/>
                <a:cs typeface="Arial" panose="020B0604020202020204" pitchFamily="34" charset="0"/>
              </a:rPr>
              <a:t>4t</a:t>
            </a:r>
            <a:r>
              <a:rPr lang="es-ES" sz="1200" b="0" i="1" noProof="0" dirty="0">
                <a:latin typeface="Arial" panose="020B0604020202020204" pitchFamily="34" charset="0"/>
                <a:cs typeface="Arial" panose="020B0604020202020204" pitchFamily="34" charset="0"/>
              </a:rPr>
              <a:t>a viñeta</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"Ayudarles a recordar utilizando ayudas para la memoria cuando sea posible"</a:t>
            </a: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Utilice ayudas para la memoria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cuando sea posible, para ayudar a refrescar la memoria de la persona.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Ejemplos de fechas son: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jueves pasado, el día que llovió mucho" o "Después de la fiesta del pueblo". El entrevistador puede traer una lista para que la persona las revise como ejemplo de posibles exposiciones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Termine la entrevista con profesionalismo:</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Plantee la posibilidad de hacer un seguimiento con preguntas adicionales que puedan surgir.</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Pregunte al entrevistado si tiene preguntas e intente responderlas.</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Ofrezca el nombre de alguien de la agencia y un número de teléfono. Pida al entrevistado que llame si tiene preguntas o recuerda más tarde información que pueda ser relevante.</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Agradezca al entrevistado su tiempo y su cooperación.</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884238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en voz alta los objetivos de aprendizaje.</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2149179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endParaRPr lang="es-ES" sz="1200" b="1" i="0" u="none"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ES" sz="1200" b="1" i="0" u="sng" noProof="0" dirty="0">
              <a:latin typeface="Arial" panose="020B0604020202020204" pitchFamily="34" charset="0"/>
              <a:cs typeface="Arial" panose="020B0604020202020204" pitchFamily="34" charset="0"/>
            </a:endParaRPr>
          </a:p>
          <a:p>
            <a:r>
              <a:rPr lang="es-ES" b="1" u="sng" noProof="0" dirty="0">
                <a:latin typeface="Arial"/>
                <a:cs typeface="Arial"/>
              </a:rPr>
              <a:t>Diga</a:t>
            </a:r>
            <a:r>
              <a:rPr lang="es-ES" b="1" i="1" u="sng" noProof="0" dirty="0">
                <a:latin typeface="Arial"/>
                <a:cs typeface="Arial"/>
              </a:rPr>
              <a:t>: </a:t>
            </a:r>
            <a:r>
              <a:rPr lang="es-ES" noProof="0" dirty="0">
                <a:latin typeface="Arial"/>
                <a:cs typeface="Arial"/>
              </a:rPr>
              <a:t>Además de entrevistar al paciente o a sus padres </a:t>
            </a:r>
            <a:r>
              <a:rPr lang="es-ES" noProof="0" dirty="0">
                <a:effectLst/>
                <a:latin typeface="Arial"/>
                <a:cs typeface="Arial"/>
              </a:rPr>
              <a:t>o </a:t>
            </a:r>
            <a:r>
              <a:rPr lang="es-ES" noProof="0" dirty="0">
                <a:latin typeface="Arial"/>
                <a:cs typeface="Arial"/>
              </a:rPr>
              <a:t>responsables legales, debe revisar otra información </a:t>
            </a:r>
            <a:r>
              <a:rPr lang="es-ES" noProof="0" dirty="0">
                <a:effectLst/>
                <a:latin typeface="Arial"/>
                <a:cs typeface="Arial"/>
              </a:rPr>
              <a:t>disponible</a:t>
            </a:r>
            <a:r>
              <a:rPr lang="es-ES" noProof="0" dirty="0">
                <a:latin typeface="Arial"/>
                <a:cs typeface="Arial"/>
              </a:rPr>
              <a:t>. El centro sanitario</a:t>
            </a:r>
            <a:r>
              <a:rPr lang="es-ES" noProof="0" dirty="0">
                <a:effectLst/>
                <a:latin typeface="Arial"/>
                <a:cs typeface="Arial"/>
              </a:rPr>
              <a:t>, el </a:t>
            </a:r>
            <a:r>
              <a:rPr lang="es-ES" noProof="0" dirty="0">
                <a:latin typeface="Arial"/>
                <a:cs typeface="Arial"/>
              </a:rPr>
              <a:t>veterinario </a:t>
            </a:r>
            <a:r>
              <a:rPr lang="es-ES" noProof="0" dirty="0">
                <a:effectLst/>
                <a:latin typeface="Arial"/>
                <a:cs typeface="Arial"/>
              </a:rPr>
              <a:t>y el </a:t>
            </a:r>
            <a:r>
              <a:rPr lang="es-ES" noProof="0" dirty="0">
                <a:latin typeface="Arial"/>
                <a:cs typeface="Arial"/>
              </a:rPr>
              <a:t>laboratorio son las principales fuentes de este tipo de </a:t>
            </a:r>
            <a:r>
              <a:rPr lang="es-ES" noProof="0" dirty="0">
                <a:effectLst/>
                <a:latin typeface="Arial"/>
                <a:cs typeface="Arial"/>
              </a:rPr>
              <a:t>información. </a:t>
            </a:r>
            <a:r>
              <a:rPr lang="es-ES" noProof="0" dirty="0">
                <a:latin typeface="Arial"/>
                <a:cs typeface="Arial"/>
              </a:rPr>
              <a:t>El personal de la agencia de salud pública puede recolectar expedientes e informes, o el clínico, hospital o veterinario pueden proporcionar:</a:t>
            </a:r>
          </a:p>
          <a:p>
            <a:pPr lvl="1">
              <a:buFont typeface="Arial" panose="05000000000000000000" pitchFamily="2" charset="2"/>
              <a:buChar char="•"/>
            </a:pPr>
            <a:r>
              <a:rPr lang="es-ES" noProof="0" dirty="0">
                <a:latin typeface="Arial"/>
                <a:cs typeface="Arial"/>
              </a:rPr>
              <a:t>-Los expedientes médicos, incluidas las notas, las interpretaciones de las radiografías, los informes patológicos y cualquier otra información.</a:t>
            </a:r>
          </a:p>
          <a:p>
            <a:pPr lvl="1">
              <a:buFont typeface="Arial" panose="05000000000000000000" pitchFamily="2" charset="2"/>
              <a:buChar char="•"/>
            </a:pPr>
            <a:r>
              <a:rPr lang="es-ES" noProof="0" dirty="0">
                <a:latin typeface="Arial"/>
                <a:cs typeface="Arial"/>
              </a:rPr>
              <a:t>-Reportes de laboratorio.</a:t>
            </a:r>
          </a:p>
          <a:p>
            <a:endParaRPr lang="es-ES" noProof="0" dirty="0"/>
          </a:p>
          <a:p>
            <a:pPr>
              <a:defRPr/>
            </a:pPr>
            <a:r>
              <a:rPr lang="es-ES" b="1" u="sng" noProof="0" dirty="0">
                <a:latin typeface="Arial"/>
                <a:cs typeface="Arial"/>
              </a:rPr>
              <a:t>Diga</a:t>
            </a:r>
            <a:r>
              <a:rPr lang="es-ES" b="1" i="1" u="sng" noProof="0" dirty="0">
                <a:latin typeface="Arial"/>
                <a:cs typeface="Arial"/>
              </a:rPr>
              <a:t>: </a:t>
            </a:r>
            <a:r>
              <a:rPr lang="es-ES" noProof="0" dirty="0">
                <a:latin typeface="Arial"/>
                <a:cs typeface="Arial"/>
              </a:rPr>
              <a:t>El investigador debe solicitar </a:t>
            </a:r>
            <a:r>
              <a:rPr lang="es-ES" noProof="0" dirty="0">
                <a:effectLst/>
                <a:latin typeface="Arial"/>
                <a:cs typeface="Arial"/>
              </a:rPr>
              <a:t>que el </a:t>
            </a:r>
            <a:r>
              <a:rPr lang="es-ES" noProof="0" dirty="0">
                <a:latin typeface="Arial"/>
                <a:cs typeface="Arial"/>
              </a:rPr>
              <a:t>laboratorio conserve </a:t>
            </a:r>
            <a:r>
              <a:rPr lang="es-ES" noProof="0" dirty="0">
                <a:effectLst/>
                <a:latin typeface="Arial"/>
                <a:cs typeface="Arial"/>
              </a:rPr>
              <a:t>todas las </a:t>
            </a:r>
            <a:r>
              <a:rPr lang="es-ES" noProof="0" dirty="0">
                <a:latin typeface="Arial"/>
                <a:cs typeface="Arial"/>
              </a:rPr>
              <a:t>muestras clínicas y aislados </a:t>
            </a:r>
            <a:r>
              <a:rPr lang="es-ES" noProof="0" dirty="0">
                <a:effectLst/>
                <a:latin typeface="Arial"/>
                <a:cs typeface="Arial"/>
              </a:rPr>
              <a:t>del </a:t>
            </a:r>
            <a:r>
              <a:rPr lang="es-ES" noProof="0" dirty="0">
                <a:latin typeface="Arial"/>
                <a:cs typeface="Arial"/>
              </a:rPr>
              <a:t>caso-paciente o animal hasta que finalice </a:t>
            </a:r>
            <a:r>
              <a:rPr lang="es-ES" noProof="0" dirty="0">
                <a:effectLst/>
                <a:latin typeface="Arial"/>
                <a:cs typeface="Arial"/>
              </a:rPr>
              <a:t>la </a:t>
            </a:r>
            <a:r>
              <a:rPr lang="es-ES" noProof="0" dirty="0">
                <a:latin typeface="Arial"/>
                <a:cs typeface="Arial"/>
              </a:rPr>
              <a:t>investigación</a:t>
            </a:r>
            <a:r>
              <a:rPr lang="es-ES" noProof="0" dirty="0">
                <a:effectLst/>
                <a:latin typeface="Arial"/>
                <a:cs typeface="Arial"/>
              </a:rPr>
              <a:t>. </a:t>
            </a:r>
            <a:r>
              <a:rPr lang="es-ES" noProof="0" dirty="0">
                <a:latin typeface="Arial"/>
                <a:cs typeface="Arial"/>
              </a:rPr>
              <a:t>Es posible que necesiten realizar pruebas </a:t>
            </a:r>
            <a:r>
              <a:rPr lang="es-ES" b="0" noProof="0" dirty="0">
                <a:effectLst/>
                <a:latin typeface="Arial"/>
                <a:cs typeface="Arial"/>
              </a:rPr>
              <a:t>para </a:t>
            </a:r>
            <a:r>
              <a:rPr lang="es-ES" noProof="0" dirty="0">
                <a:latin typeface="Arial"/>
                <a:cs typeface="Arial"/>
              </a:rPr>
              <a:t>otros patógenos </a:t>
            </a:r>
            <a:r>
              <a:rPr lang="es-ES" noProof="0" dirty="0">
                <a:effectLst/>
                <a:latin typeface="Arial"/>
                <a:cs typeface="Arial"/>
              </a:rPr>
              <a:t>o </a:t>
            </a:r>
            <a:r>
              <a:rPr lang="es-ES" noProof="0" dirty="0">
                <a:latin typeface="Arial"/>
                <a:cs typeface="Arial"/>
              </a:rPr>
              <a:t>enviar los aislados a un laboratorio de referencia </a:t>
            </a:r>
            <a:r>
              <a:rPr lang="es-ES" noProof="0" dirty="0">
                <a:effectLst/>
                <a:latin typeface="Arial"/>
                <a:cs typeface="Arial"/>
              </a:rPr>
              <a:t>para </a:t>
            </a:r>
            <a:r>
              <a:rPr lang="es-ES" noProof="0" dirty="0">
                <a:latin typeface="Arial"/>
                <a:cs typeface="Arial"/>
              </a:rPr>
              <a:t>realizar pruebas </a:t>
            </a:r>
            <a:r>
              <a:rPr lang="es-ES" noProof="0" dirty="0">
                <a:effectLst/>
                <a:latin typeface="Arial"/>
                <a:cs typeface="Arial"/>
              </a:rPr>
              <a:t>adicionales </a:t>
            </a:r>
            <a:r>
              <a:rPr lang="es-ES" noProof="0" dirty="0">
                <a:latin typeface="Arial"/>
                <a:cs typeface="Arial"/>
              </a:rPr>
              <a:t>o especializadas</a:t>
            </a:r>
            <a:r>
              <a:rPr lang="es-ES" noProof="0" dirty="0">
                <a:effectLst/>
                <a:latin typeface="Arial"/>
                <a:cs typeface="Arial"/>
              </a:rPr>
              <a:t>.</a:t>
            </a:r>
            <a:endParaRPr lang="es-ES" noProof="0" dirty="0"/>
          </a:p>
          <a:p>
            <a:pPr lvl="1">
              <a:buFont typeface="Arial" panose="05000000000000000000" pitchFamily="2" charset="2"/>
              <a:buChar char="•"/>
            </a:pPr>
            <a:r>
              <a:rPr lang="es-ES" noProof="0" dirty="0">
                <a:latin typeface="Arial"/>
                <a:cs typeface="Arial"/>
              </a:rPr>
              <a:t>Determine si se han producido casos similares </a:t>
            </a:r>
            <a:r>
              <a:rPr lang="es-ES" noProof="0" dirty="0">
                <a:effectLst/>
                <a:latin typeface="Arial"/>
                <a:cs typeface="Arial"/>
              </a:rPr>
              <a:t>de </a:t>
            </a:r>
            <a:r>
              <a:rPr lang="es-ES" noProof="0" dirty="0">
                <a:latin typeface="Arial"/>
                <a:cs typeface="Arial"/>
              </a:rPr>
              <a:t>enfermedad entre miembros de la familia, contactos o compañeros de trabajo</a:t>
            </a:r>
            <a:r>
              <a:rPr lang="es-ES" noProof="0" dirty="0">
                <a:effectLst/>
                <a:latin typeface="Arial"/>
                <a:cs typeface="Arial"/>
              </a:rPr>
              <a:t>. </a:t>
            </a:r>
            <a:r>
              <a:rPr lang="es-ES" noProof="0" dirty="0">
                <a:latin typeface="Arial"/>
                <a:cs typeface="Arial"/>
              </a:rPr>
              <a:t>En el caso de enfermedades animales o zoonosis, determinar si otros animales (de especies diferentes, de otras granjas, etc.) </a:t>
            </a:r>
            <a:r>
              <a:rPr lang="es-ES" noProof="0" dirty="0">
                <a:effectLst/>
                <a:latin typeface="Arial"/>
                <a:cs typeface="Arial"/>
              </a:rPr>
              <a:t>han </a:t>
            </a:r>
            <a:r>
              <a:rPr lang="es-ES" noProof="0" dirty="0">
                <a:latin typeface="Arial"/>
                <a:cs typeface="Arial"/>
              </a:rPr>
              <a:t>notificado una enfermedad similar. </a:t>
            </a:r>
            <a:endParaRPr lang="es-ES" noProof="0" dirty="0"/>
          </a:p>
          <a:p>
            <a:pPr lvl="1">
              <a:buFont typeface="Arial" panose="05000000000000000000" pitchFamily="2" charset="2"/>
              <a:buChar char="•"/>
            </a:pPr>
            <a:r>
              <a:rPr lang="es-ES" noProof="0" dirty="0">
                <a:latin typeface="Arial"/>
                <a:cs typeface="Arial"/>
              </a:rPr>
              <a:t>Anote cuidadosamente la fuente o fuentes de la información recopilada, así como la información de contacto en caso de que sea necesario un seguimiento adicional</a:t>
            </a:r>
            <a:r>
              <a:rPr lang="es-ES" noProof="0" dirty="0">
                <a:effectLst/>
                <a:latin typeface="Arial"/>
                <a:cs typeface="Arial"/>
              </a:rPr>
              <a:t>.</a:t>
            </a:r>
            <a:endParaRPr lang="es-ES" noProof="0" dirty="0">
              <a:latin typeface="Arial"/>
              <a:cs typeface="Arial"/>
            </a:endParaRPr>
          </a:p>
          <a:p>
            <a:pPr marL="171450" indent="-171450">
              <a:lnSpc>
                <a:spcPct val="114999"/>
              </a:lnSpc>
              <a:spcBef>
                <a:spcPts val="1200"/>
              </a:spcBef>
              <a:spcAft>
                <a:spcPts val="600"/>
              </a:spcAft>
              <a:buFont typeface="Wingdings" panose="05000000000000000000" pitchFamily="2" charset="2"/>
              <a:buChar char="§"/>
            </a:pPr>
            <a:endParaRPr lang="es-ES" u="sng"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1520998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Repase cada obstáculo de uno en uno. Anime a los participantes a compartir sus experiencias concretas y a hacer una lluvia de ideas sobre cómo abordar los obstáculos. Utilice papel del rotafolio para enumerar los obstáculos y las formas de superarlos. </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Hay que tener en cuenta que en las comunidades que muestran hostilidad o resistencia (debido a la inseguridad o a cuestiones políticas), se han dado situaciones en las que los trabajadores sanitarios han resultado muertos o heridos; la seguridad y protección de los trabajadores sanitarios es siempre una prioridad en cualquier investigación.</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noProof="0" dirty="0">
                <a:effectLst/>
                <a:latin typeface="Arial" panose="020B0604020202020204" pitchFamily="34" charset="0"/>
                <a:ea typeface="Calibri" panose="020F0502020204030204" pitchFamily="34" charset="0"/>
                <a:cs typeface="Arial" panose="020B0604020202020204" pitchFamily="34" charset="0"/>
              </a:rPr>
              <a:t>: Muchos obstáculos de la comunicación pueden evitarse o superarse.</a:t>
            </a:r>
          </a:p>
          <a:p>
            <a:pPr marL="171450" marR="0" indent="-171450">
              <a:lnSpc>
                <a:spcPct val="115000"/>
              </a:lnSpc>
              <a:spcBef>
                <a:spcPts val="120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Vamos a examinar esta lista de posibles obstáculos de uno en uno. ¿Quién ha experimentado este tipo de obstáculo? ¿A qué se enfrentó concretamente? ¿Cómo los superó?</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Posibles respuestas a continuación:</a:t>
            </a:r>
          </a:p>
          <a:p>
            <a:pPr marL="45720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600"/>
              </a:spcBef>
              <a:spcAft>
                <a:spcPts val="0"/>
              </a:spcAft>
              <a:buFont typeface="Courier New" panose="02070309020205020404" pitchFamily="49" charset="0"/>
              <a:buChar char="o"/>
              <a:tabLst>
                <a:tab pos="457200" algn="l"/>
              </a:tabLs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Para los obstáculos lingüísticos:</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Consiga la ayuda de colegas bilingües dentro del departamento de salud o con el personal de otros organismos gubernamentales ¡Recuerde mantener la confidencialidad!</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Entrevistar en persona con ayudas visuales.</a:t>
            </a:r>
          </a:p>
          <a:p>
            <a:pPr marL="628650" marR="0" indent="-171450">
              <a:lnSpc>
                <a:spcPct val="115000"/>
              </a:lnSpc>
              <a:spcBef>
                <a:spcPts val="60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Para obstáculos culturales:</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Envíe una comunicación previa a través de un miembro de confianza de la comunidad para presentarse.</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Trabaje a través de un proveedor de atención médica para concertar una entrevista.</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Entreviste en persona.</a:t>
            </a:r>
          </a:p>
          <a:p>
            <a:pPr marL="0" marR="0" lvl="0" indent="0">
              <a:lnSpc>
                <a:spcPct val="115000"/>
              </a:lnSpc>
              <a:spcBef>
                <a:spcPts val="0"/>
              </a:spcBef>
              <a:spcAft>
                <a:spcPts val="0"/>
              </a:spcAft>
              <a:buFont typeface="+mj-lt"/>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60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Para los obstáculos de programación:</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investigador necesita hablar con los entrevistados, pero los entrevistados pueden no ver la necesidad de hablar con el investigador. Programe una hora y lugar conveniente en función de la disponibilidad de los entrevistados. </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Trabaje en equipos de dos o tres personas, pero no solo. Un mentor o líder de grupo debe velar por la seguridad de los equipos de entrevistadores. </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Lleve identificación oficial, trabaje con diplomacia, mantenga la calma y sea respetuoso.</a:t>
            </a:r>
          </a:p>
          <a:p>
            <a:pPr marL="628650" marR="0" indent="-171450">
              <a:lnSpc>
                <a:spcPct val="115000"/>
              </a:lnSpc>
              <a:spcBef>
                <a:spcPts val="1200"/>
              </a:spcBef>
              <a:spcAft>
                <a:spcPts val="0"/>
              </a:spcAft>
              <a:buFont typeface="Courier New" panose="02070309020205020404" pitchFamily="49" charset="0"/>
              <a:buChar char="o"/>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120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Para los obstáculos de seguridad:</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Consulte con las autoridades locales para evaluar la amenaza. </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procede, viaje con escolta de seguridad. Sólo viaje y realice entrevistas durante el día.</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Trabajar con los funcionarios locales para identificar a una persona local que realice la entrevista.</a:t>
            </a:r>
          </a:p>
          <a:p>
            <a:pPr marL="0" marR="0" lvl="0" indent="0">
              <a:lnSpc>
                <a:spcPct val="115000"/>
              </a:lnSpc>
              <a:spcBef>
                <a:spcPts val="0"/>
              </a:spcBef>
              <a:spcAft>
                <a:spcPts val="1200"/>
              </a:spcAft>
              <a:buFont typeface="+mj-lt"/>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Para los obstáculos de permiso:</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Puede tener que recibir permiso de un líder del pueblo o de la tribu, o del esposo o de los padres. </a:t>
            </a:r>
          </a:p>
          <a:p>
            <a:pPr marL="1085850" marR="0" lvl="2" indent="-171450">
              <a:lnSpc>
                <a:spcPct val="115000"/>
              </a:lnSpc>
              <a:spcBef>
                <a:spcPts val="0"/>
              </a:spcBef>
              <a:spcAft>
                <a:spcPts val="0"/>
              </a:spcAft>
              <a:buFont typeface="Wingdings" panose="05000000000000000000" pitchFamily="2" charset="2"/>
              <a:buChar char="ü"/>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Hay que tener en cuenta las diferencias culturales, explicar el motivo de la entrevista o la investigación del caso y cómo puede beneficiar al paciente y a la comunidad.</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2382992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t>Notas para el instructor:</a:t>
            </a:r>
          </a:p>
          <a:p>
            <a:pPr marL="171450" marR="0" indent="-171450" algn="l">
              <a:lnSpc>
                <a:spcPct val="115000"/>
              </a:lnSpc>
              <a:spcBef>
                <a:spcPts val="0"/>
              </a:spcBef>
              <a:spcAft>
                <a:spcPts val="1200"/>
              </a:spcAft>
              <a:buFont typeface="Wingdings" panose="05000000000000000000" pitchFamily="2" charset="2"/>
              <a:buChar cha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los participantes que consulten en su "Cuaderno de ejercicios del participante" el </a:t>
            </a:r>
            <a:r>
              <a:rPr lang="es-ES" sz="1200" b="1" kern="1200" noProof="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EJERCICIO 1.09-1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titulado: </a:t>
            </a:r>
            <a:r>
              <a:rPr lang="es-ES" sz="1200" b="1" i="0" u="none" noProof="0" dirty="0">
                <a:effectLst/>
                <a:latin typeface="Arial" panose="020B0604020202020204" pitchFamily="34" charset="0"/>
                <a:ea typeface="Times New Roman" panose="02020603050405020304" pitchFamily="18" charset="0"/>
                <a:cs typeface="Arial" panose="020B0604020202020204" pitchFamily="34" charset="0"/>
              </a:rPr>
              <a:t>Entrevista de un caso.</a:t>
            </a:r>
          </a:p>
          <a:p>
            <a:pPr marL="171450" marR="0" indent="-171450" algn="l">
              <a:lnSpc>
                <a:spcPct val="115000"/>
              </a:lnSpc>
              <a:spcBef>
                <a:spcPts val="0"/>
              </a:spcBef>
              <a:spcAft>
                <a:spcPts val="1200"/>
              </a:spcAft>
              <a:buFont typeface="Wingdings" panose="05000000000000000000" pitchFamily="2" charset="2"/>
              <a:buChar cha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ES" sz="1200" b="1" noProof="0" dirty="0">
                <a:effectLst/>
                <a:latin typeface="Arial" panose="020B0604020202020204" pitchFamily="34" charset="0"/>
                <a:cs typeface="Arial" panose="020B0604020202020204" pitchFamily="34" charset="0"/>
              </a:rPr>
              <a:t> Tiempo total: </a:t>
            </a:r>
            <a:r>
              <a:rPr lang="es-ES" sz="1200" b="1" kern="1200" noProof="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45 minutos (</a:t>
            </a:r>
            <a:r>
              <a:rPr lang="es-ES" sz="1200" b="1" i="1" kern="1200" noProof="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30 minutos para el ejercicio, 15 minutos para la discusión</a:t>
            </a:r>
            <a:r>
              <a:rPr lang="es-ES" sz="1200" b="1" kern="1200" noProof="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a:t>
            </a:r>
          </a:p>
          <a:p>
            <a:pPr marL="171450" marR="0" indent="-171450">
              <a:spcBef>
                <a:spcPts val="1200"/>
              </a:spcBef>
              <a:spcAft>
                <a:spcPts val="600"/>
              </a:spcAft>
              <a:buFont typeface="Wingdings" panose="05000000000000000000" pitchFamily="2" charset="2"/>
              <a:buChar char="v"/>
            </a:pPr>
            <a:endParaRPr lang="es-ES" sz="1200" b="1" i="0" u="none"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41520965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1200"/>
              </a:spcBef>
              <a:spcAft>
                <a:spcPts val="600"/>
              </a:spcAft>
              <a:buClrTx/>
              <a:buSzTx/>
              <a:buFontTx/>
              <a:buNone/>
              <a:tabLst/>
              <a:defRPr/>
            </a:pPr>
            <a:r>
              <a:rPr lang="es-ES" b="1" noProof="0" dirty="0"/>
              <a:t>Notas para el instructor:</a:t>
            </a:r>
          </a:p>
          <a:p>
            <a:pPr marL="0" marR="0">
              <a:lnSpc>
                <a:spcPct val="115000"/>
              </a:lnSpc>
              <a:spcBef>
                <a:spcPts val="1200"/>
              </a:spcBef>
              <a:spcAft>
                <a:spcPts val="600"/>
              </a:spcAft>
            </a:pPr>
            <a:endParaRPr lang="es-ES" sz="1200" b="1" noProof="0" dirty="0">
              <a:effectLst/>
              <a:latin typeface="Arial Bold" panose="020B07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600"/>
              </a:spcAft>
            </a:pPr>
            <a:r>
              <a:rPr lang="es-ES" sz="1200" b="1" noProof="0" dirty="0">
                <a:effectLst/>
                <a:latin typeface="Arial Bold" panose="020B0704020202020204" pitchFamily="34" charset="0"/>
                <a:ea typeface="Times New Roman" panose="02020603050405020304" pitchFamily="18" charset="0"/>
                <a:cs typeface="Arial" panose="020B0604020202020204" pitchFamily="34" charset="0"/>
              </a:rPr>
              <a:t>Ejercicio: Entrevista de un caso (parte 1)</a:t>
            </a:r>
          </a:p>
          <a:p>
            <a:pPr marL="0" marR="0">
              <a:lnSpc>
                <a:spcPct val="115000"/>
              </a:lnSpc>
              <a:spcBef>
                <a:spcPts val="1200"/>
              </a:spcBef>
              <a:spcAft>
                <a:spcPts val="600"/>
              </a:spcAft>
            </a:pPr>
            <a:endPar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1200"/>
              </a:spcAft>
              <a:buFont typeface="Wingdings" panose="05000000000000000000" pitchFamily="2" charset="2"/>
              <a:buChar char="v"/>
            </a:pPr>
            <a:r>
              <a:rPr lang="es-ES" sz="1200" b="1" i="1" kern="1200" noProof="0" dirty="0">
                <a:solidFill>
                  <a:srgbClr val="000000"/>
                </a:solidFill>
                <a:effectLst/>
                <a:latin typeface="Times New Roman" panose="02020603050405020304" pitchFamily="18" charset="0"/>
                <a:ea typeface="MS PGothic" panose="020B0600070205080204" pitchFamily="34" charset="-128"/>
                <a:cs typeface="Arial" panose="020B0604020202020204" pitchFamily="34" charset="0"/>
              </a:rPr>
              <a:t>Siga estos pasos para facilitar el ejercicio:</a:t>
            </a:r>
          </a:p>
          <a:p>
            <a:pPr marL="457200" marR="0" lvl="1">
              <a:lnSpc>
                <a:spcPct val="115000"/>
              </a:lnSpc>
              <a:spcBef>
                <a:spcPts val="1200"/>
              </a:spcBef>
              <a:spcAft>
                <a:spcPts val="1200"/>
              </a:spcAft>
            </a:pPr>
            <a:endPar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lvl="1">
              <a:lnSpc>
                <a:spcPct val="115000"/>
              </a:lnSpc>
              <a:spcBef>
                <a:spcPts val="0"/>
              </a:spcBef>
              <a:spcAft>
                <a:spcPts val="0"/>
              </a:spcAft>
            </a:pPr>
            <a:r>
              <a:rPr lang="es-ES" sz="1200" b="1" noProof="0" dirty="0">
                <a:effectLst/>
                <a:latin typeface="Times New Roman" panose="02020603050405020304" pitchFamily="18" charset="0"/>
                <a:ea typeface="Times New Roman" panose="02020603050405020304" pitchFamily="18" charset="0"/>
                <a:cs typeface="Arial" panose="020B0604020202020204" pitchFamily="34" charset="0"/>
              </a:rPr>
              <a:t>1. Explique que </a:t>
            </a:r>
            <a:r>
              <a:rPr lang="es-ES" sz="1200" b="1" kern="1200" noProof="0" dirty="0">
                <a:solidFill>
                  <a:srgbClr val="000000"/>
                </a:solidFill>
                <a:effectLst/>
                <a:latin typeface="Times New Roman" panose="02020603050405020304" pitchFamily="18" charset="0"/>
                <a:ea typeface="MS PGothic" panose="020B0600070205080204" pitchFamily="34" charset="-128"/>
                <a:cs typeface="Arial" panose="020B0604020202020204" pitchFamily="34" charset="0"/>
              </a:rPr>
              <a:t>el objetivo del ejercicio es practicar la entrevista de un caso.</a:t>
            </a:r>
            <a:endParaRPr lang="es-ES" sz="1200" b="1" kern="1200" noProof="0" dirty="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endParaRPr>
          </a:p>
          <a:p>
            <a:pPr marL="457200" marR="0" lvl="1">
              <a:lnSpc>
                <a:spcPct val="115000"/>
              </a:lnSpc>
              <a:spcBef>
                <a:spcPts val="0"/>
              </a:spcBef>
              <a:spcAft>
                <a:spcPts val="0"/>
              </a:spcAft>
            </a:pPr>
            <a:endParaRPr lang="es-ES" sz="1200" b="1" kern="1200" noProof="0" dirty="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endParaRPr>
          </a:p>
          <a:p>
            <a:pPr marL="457200" marR="0" lvl="1">
              <a:lnSpc>
                <a:spcPct val="115000"/>
              </a:lnSpc>
              <a:spcBef>
                <a:spcPts val="0"/>
              </a:spcBef>
              <a:spcAft>
                <a:spcPts val="0"/>
              </a:spcAft>
            </a:pPr>
            <a:r>
              <a:rPr lang="es-ES" sz="1200" b="1" kern="1200" noProof="0" dirty="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rPr>
              <a:t>2. </a:t>
            </a:r>
            <a:r>
              <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rPr>
              <a:t>Consulte el escenario en el cuaderno de ejercicios del participante. </a:t>
            </a:r>
          </a:p>
          <a:p>
            <a:pPr marL="457200" marR="0" lvl="1" indent="0">
              <a:lnSpc>
                <a:spcPct val="115000"/>
              </a:lnSpc>
              <a:spcBef>
                <a:spcPts val="0"/>
              </a:spcBef>
              <a:spcAft>
                <a:spcPts val="0"/>
              </a:spcAft>
              <a:buFont typeface="+mj-lt"/>
              <a:buNone/>
            </a:pPr>
            <a:endPar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lvl="1" indent="0">
              <a:lnSpc>
                <a:spcPct val="115000"/>
              </a:lnSpc>
              <a:spcBef>
                <a:spcPts val="0"/>
              </a:spcBef>
              <a:spcAft>
                <a:spcPts val="0"/>
              </a:spcAft>
              <a:buFont typeface="+mj-lt"/>
              <a:buNone/>
            </a:pPr>
            <a:r>
              <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rPr>
              <a:t>3. Cada persona del grupo asignado desempeña uno de los cuatro papeles:</a:t>
            </a:r>
          </a:p>
          <a:p>
            <a:pPr marL="1143000" marR="0" lvl="2" indent="-2286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rPr>
              <a:t>Investigador del caso (1): </a:t>
            </a:r>
            <a:r>
              <a:rPr lang="es-ES" sz="1200" b="1" i="1" noProof="0" dirty="0">
                <a:effectLst/>
                <a:latin typeface="Times New Roman" panose="02020603050405020304" pitchFamily="18" charset="0"/>
                <a:ea typeface="Times New Roman" panose="02020603050405020304" pitchFamily="18" charset="0"/>
                <a:cs typeface="Times New Roman" panose="02020603050405020304" pitchFamily="18" charset="0"/>
              </a:rPr>
              <a:t>El </a:t>
            </a:r>
            <a:r>
              <a:rPr lang="es-ES" sz="1200" b="1" i="1" u="sng" noProof="0" dirty="0">
                <a:effectLst/>
                <a:latin typeface="Times New Roman" panose="02020603050405020304" pitchFamily="18" charset="0"/>
                <a:ea typeface="Times New Roman" panose="02020603050405020304" pitchFamily="18" charset="0"/>
                <a:cs typeface="Times New Roman" panose="02020603050405020304" pitchFamily="18" charset="0"/>
              </a:rPr>
              <a:t>investigador del caso </a:t>
            </a:r>
            <a:r>
              <a:rPr lang="es-ES" sz="1200" b="1" i="1" noProof="0" dirty="0">
                <a:effectLst/>
                <a:latin typeface="Times New Roman" panose="02020603050405020304" pitchFamily="18" charset="0"/>
                <a:ea typeface="Times New Roman" panose="02020603050405020304" pitchFamily="18" charset="0"/>
                <a:cs typeface="Times New Roman" panose="02020603050405020304" pitchFamily="18" charset="0"/>
              </a:rPr>
              <a:t>utilizará los métodos de la sesión para entrevistar a la madre. </a:t>
            </a:r>
          </a:p>
          <a:p>
            <a:pPr marL="1143000" marR="0" lvl="2" indent="-2286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rPr>
              <a:t>Madre del paciente (1): </a:t>
            </a:r>
            <a:r>
              <a:rPr lang="es-ES" sz="1200" b="1" i="1" noProof="0" dirty="0">
                <a:effectLst/>
                <a:latin typeface="Times New Roman" panose="02020603050405020304" pitchFamily="18" charset="0"/>
                <a:ea typeface="Times New Roman" panose="02020603050405020304" pitchFamily="18" charset="0"/>
                <a:cs typeface="Times New Roman" panose="02020603050405020304" pitchFamily="18" charset="0"/>
              </a:rPr>
              <a:t>La madre puede sentirse libre para actuar como madre. La madre puede estar dispuesta a compartir cierta información y quizá no otra.</a:t>
            </a:r>
          </a:p>
          <a:p>
            <a:pPr marL="1143000" marR="0" lvl="2" indent="-2286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rPr>
              <a:t>Observadores (2): </a:t>
            </a:r>
            <a:r>
              <a:rPr lang="es-ES" sz="1200" b="1" i="1" noProof="0" dirty="0">
                <a:effectLst/>
                <a:latin typeface="Times New Roman" panose="02020603050405020304" pitchFamily="18" charset="0"/>
                <a:ea typeface="Times New Roman" panose="02020603050405020304" pitchFamily="18" charset="0"/>
                <a:cs typeface="Times New Roman" panose="02020603050405020304" pitchFamily="18" charset="0"/>
              </a:rPr>
              <a:t>Los </a:t>
            </a:r>
            <a:r>
              <a:rPr lang="es-ES" sz="1200" b="1" i="1" u="sng" noProof="0" dirty="0">
                <a:effectLst/>
                <a:latin typeface="Times New Roman" panose="02020603050405020304" pitchFamily="18" charset="0"/>
                <a:ea typeface="Times New Roman" panose="02020603050405020304" pitchFamily="18" charset="0"/>
                <a:cs typeface="Times New Roman" panose="02020603050405020304" pitchFamily="18" charset="0"/>
              </a:rPr>
              <a:t>observadores </a:t>
            </a:r>
            <a:r>
              <a:rPr lang="es-ES" sz="1200" b="1" i="1" noProof="0" dirty="0">
                <a:effectLst/>
                <a:latin typeface="Times New Roman" panose="02020603050405020304" pitchFamily="18" charset="0"/>
                <a:ea typeface="Times New Roman" panose="02020603050405020304" pitchFamily="18" charset="0"/>
                <a:cs typeface="Times New Roman" panose="02020603050405020304" pitchFamily="18" charset="0"/>
              </a:rPr>
              <a:t>observarán al investigador y tomarán notas sobre lo que hizo bien y lo que podría mejorar.</a:t>
            </a:r>
          </a:p>
          <a:p>
            <a:pPr marL="1143000" marR="0" lvl="2" indent="-22860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rPr>
              <a:t>Tomadores de notas (resto del grupo): Estas personas </a:t>
            </a:r>
            <a:r>
              <a:rPr lang="es-ES" sz="1200" b="1" i="1" noProof="0" dirty="0">
                <a:effectLst/>
                <a:latin typeface="Times New Roman" panose="02020603050405020304" pitchFamily="18" charset="0"/>
                <a:ea typeface="Times New Roman" panose="02020603050405020304" pitchFamily="18" charset="0"/>
                <a:cs typeface="Times New Roman" panose="02020603050405020304" pitchFamily="18" charset="0"/>
              </a:rPr>
              <a:t>llenarán el formulario de investigación del caso.</a:t>
            </a:r>
          </a:p>
          <a:p>
            <a:pPr marL="1143000" marR="0" lvl="2" indent="-228600">
              <a:lnSpc>
                <a:spcPct val="115000"/>
              </a:lnSpc>
              <a:spcBef>
                <a:spcPts val="0"/>
              </a:spcBef>
              <a:spcAft>
                <a:spcPts val="0"/>
              </a:spcAft>
              <a:buFont typeface="Courier New" panose="02070309020205020404" pitchFamily="49" charset="0"/>
              <a:buChar char="o"/>
            </a:pPr>
            <a:endParaRPr lang="es-ES" sz="1200" b="1" i="1"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lvl="1">
              <a:lnSpc>
                <a:spcPct val="115000"/>
              </a:lnSpc>
              <a:spcBef>
                <a:spcPts val="600"/>
              </a:spcBef>
              <a:spcAft>
                <a:spcPts val="0"/>
              </a:spcAft>
            </a:pPr>
            <a:r>
              <a:rPr lang="es-ES" sz="1200" b="1" kern="1200" noProof="0" dirty="0">
                <a:solidFill>
                  <a:srgbClr val="000000"/>
                </a:solidFill>
                <a:effectLst/>
                <a:latin typeface="Times New Roman" panose="02020603050405020304" pitchFamily="18" charset="0"/>
                <a:ea typeface="MS PGothic" panose="020B0600070205080204" pitchFamily="34" charset="-128"/>
                <a:cs typeface="Arial" panose="020B0604020202020204" pitchFamily="34" charset="0"/>
              </a:rPr>
              <a:t>4. Divida la clase en grupos de 4 o más personas. Pida voluntarios para los papeles de investigador, madre y observadores (el resto tomaran notas) o deje que los propios participantes decidan quién desempeñará cada papel.</a:t>
            </a:r>
          </a:p>
          <a:p>
            <a:pPr marL="0" marR="0">
              <a:lnSpc>
                <a:spcPct val="115000"/>
              </a:lnSpc>
              <a:spcBef>
                <a:spcPts val="600"/>
              </a:spcBef>
              <a:spcAft>
                <a:spcPts val="0"/>
              </a:spcAft>
            </a:pPr>
            <a:endPar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lvl="1">
              <a:lnSpc>
                <a:spcPct val="115000"/>
              </a:lnSpc>
              <a:spcBef>
                <a:spcPts val="600"/>
              </a:spcBef>
              <a:spcAft>
                <a:spcPts val="0"/>
              </a:spcAft>
            </a:pPr>
            <a:r>
              <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rPr>
              <a:t>5. Distribuya </a:t>
            </a:r>
            <a:r>
              <a:rPr lang="es-ES" sz="1200" b="1" kern="1200" noProof="0" dirty="0">
                <a:solidFill>
                  <a:srgbClr val="000000"/>
                </a:solidFill>
                <a:effectLst/>
                <a:latin typeface="Times New Roman" panose="02020603050405020304" pitchFamily="18" charset="0"/>
                <a:ea typeface="MS PGothic" panose="020B0600070205080204" pitchFamily="34" charset="-128"/>
                <a:cs typeface="Arial" panose="020B0604020202020204" pitchFamily="34" charset="0"/>
              </a:rPr>
              <a:t>las notas del juego de roles a los participantes en función de sus papeles. Las notas sobre la meningitis deben ser revisadas por todo el equipo para familiarizarse con la enfermedad. El investigador puede utilizar las notas como ayuda para la entrevista.</a:t>
            </a:r>
            <a:endPar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600"/>
              </a:spcBef>
              <a:spcAft>
                <a:spcPts val="0"/>
              </a:spcAft>
            </a:pPr>
            <a:endParaRPr lang="es-ES" sz="1200" b="1" noProof="0" dirty="0">
              <a:effectLst/>
              <a:latin typeface="Times New Roman" panose="02020603050405020304" pitchFamily="18" charset="0"/>
              <a:ea typeface="Times New Roman" panose="02020603050405020304" pitchFamily="18" charset="0"/>
              <a:cs typeface="Arial" panose="020B0604020202020204" pitchFamily="34" charset="0"/>
            </a:endParaRPr>
          </a:p>
          <a:p>
            <a:pPr marL="457200" marR="0" lvl="1">
              <a:lnSpc>
                <a:spcPct val="115000"/>
              </a:lnSpc>
              <a:spcBef>
                <a:spcPts val="600"/>
              </a:spcBef>
              <a:spcAft>
                <a:spcPts val="0"/>
              </a:spcAft>
            </a:pPr>
            <a:r>
              <a:rPr lang="es-ES" sz="1200" b="1" noProof="0" dirty="0">
                <a:effectLst/>
                <a:latin typeface="Times New Roman" panose="02020603050405020304" pitchFamily="18" charset="0"/>
                <a:ea typeface="Times New Roman" panose="02020603050405020304" pitchFamily="18" charset="0"/>
                <a:cs typeface="Arial" panose="020B0604020202020204" pitchFamily="34" charset="0"/>
              </a:rPr>
              <a:t>6. Explique los tiempos: </a:t>
            </a:r>
            <a:r>
              <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rPr>
              <a:t>Quince minutos para leer el escenario, el rol que jugaran y las notas sobre la meningitis. Tendrán un máximo de 10 minutos para conducir la entrevista. Cuando el investigador termine con la entrevista, los observadores pueden compartir sus notas.</a:t>
            </a:r>
          </a:p>
          <a:p>
            <a:pPr marL="0" marR="0">
              <a:lnSpc>
                <a:spcPct val="115000"/>
              </a:lnSpc>
              <a:spcBef>
                <a:spcPts val="600"/>
              </a:spcBef>
              <a:spcAft>
                <a:spcPts val="0"/>
              </a:spcAft>
            </a:pPr>
            <a:endParaRPr lang="es-ES" sz="1200" b="1" kern="1200" noProof="0" dirty="0">
              <a:solidFill>
                <a:srgbClr val="000000"/>
              </a:solidFill>
              <a:effectLst/>
              <a:latin typeface="Times New Roman" panose="02020603050405020304" pitchFamily="18" charset="0"/>
              <a:ea typeface="MS PGothic" panose="020B0600070205080204" pitchFamily="34" charset="-128"/>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Ø"/>
            </a:pPr>
            <a:r>
              <a:rPr lang="es-ES" sz="1200" b="1" kern="1200" noProof="0" dirty="0">
                <a:solidFill>
                  <a:srgbClr val="000000"/>
                </a:solidFill>
                <a:effectLst/>
                <a:latin typeface="Times New Roman" panose="02020603050405020304" pitchFamily="18" charset="0"/>
                <a:ea typeface="MS PGothic" panose="020B0600070205080204" pitchFamily="34" charset="-128"/>
                <a:cs typeface="Arial" panose="020B0604020202020204" pitchFamily="34" charset="0"/>
              </a:rPr>
              <a:t>Los facilitadores deben circular por la sala y asegurarse de que toda la clase está trabajando. Controle el tiempo y avise a los participantes cuando llegue el momento de pasar al siguiente paso. Si los equipos parecen haber terminado antes de tiempo, indíqueles que discutan la pregunta #7 del ejercicio: Discuta quién debe ser informado de la situación. </a:t>
            </a:r>
            <a:r>
              <a:rPr lang="es-ES" sz="1800" b="1" noProof="0" dirty="0">
                <a:effectLst/>
                <a:latin typeface="Times New Roman" panose="02020603050405020304" pitchFamily="18" charset="0"/>
                <a:ea typeface="Times New Roman" panose="02020603050405020304" pitchFamily="18" charset="0"/>
                <a:cs typeface="Times New Roman" panose="02020603050405020304" pitchFamily="18" charset="0"/>
              </a:rPr>
              <a:t>Después de la entrevista, complete el Ejercicio 1.09-1 Tabla de discusión (¿A quién hay que decírselo?)</a:t>
            </a:r>
          </a:p>
          <a:p>
            <a:pPr marL="0" marR="0">
              <a:lnSpc>
                <a:spcPct val="115000"/>
              </a:lnSpc>
              <a:spcBef>
                <a:spcPts val="600"/>
              </a:spcBef>
              <a:spcAft>
                <a:spcPts val="0"/>
              </a:spcAft>
            </a:pPr>
            <a:endParaRPr lang="es-ES" sz="1200" b="1"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kern="1200" noProof="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Tiempo total: 45 minutos (30 minutos para el ejercicio, 15 minutos para la discusión)</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4287172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1200"/>
              </a:spcBef>
              <a:spcAft>
                <a:spcPts val="600"/>
              </a:spcAft>
              <a:buClrTx/>
              <a:buSzTx/>
              <a:buFontTx/>
              <a:buNone/>
              <a:tabLst/>
              <a:defRPr/>
            </a:pPr>
            <a:r>
              <a:rPr lang="es-ES" sz="1200" b="1" noProof="0" dirty="0">
                <a:latin typeface="Arial" panose="020B0604020202020204" pitchFamily="34" charset="0"/>
                <a:cs typeface="Arial" panose="020B0604020202020204" pitchFamily="34" charset="0"/>
              </a:rPr>
              <a:t>Notas para el instructor:</a:t>
            </a:r>
          </a:p>
          <a:p>
            <a:pPr marL="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Ejercicio: entrevista de un caso (parte 2)</a:t>
            </a:r>
          </a:p>
          <a:p>
            <a:pPr marL="0" marR="0" indent="0">
              <a:lnSpc>
                <a:spcPct val="115000"/>
              </a:lnSpc>
              <a:spcBef>
                <a:spcPts val="1200"/>
              </a:spcBef>
              <a:spcAft>
                <a:spcPts val="600"/>
              </a:spcAft>
              <a:buFont typeface="Wingdings" panose="05000000000000000000" pitchFamily="2" charset="2"/>
              <a:buNone/>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Los participantes han completado una de las principales acciones que se llevan a cabo sobre la base de la vigilancia: la entrevista de investigación de casos.  Utilice esta diapositiva para resumir el ejercicio y relacionar la información del formulario de casos con la comunicación y la acción de salud pública.</a:t>
            </a:r>
          </a:p>
          <a:p>
            <a:pPr marL="0" marR="0">
              <a:lnSpc>
                <a:spcPct val="115000"/>
              </a:lnSpc>
              <a:spcBef>
                <a:spcPts val="0"/>
              </a:spcBef>
              <a:spcAft>
                <a:spcPts val="1200"/>
              </a:spcAft>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Comience con los investigadores del caso, luego pase a los miembros de la comunidad y después a los observadores. A continuación, facilite la discusión entre toda la clase (véanse las preguntas más abajo).</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Investigadores de caso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tal creen que lo han hecho? ¿Tuvieron algún problema?</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respuestas y facilite una breve discusión.</a:t>
            </a: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Miembros de la comunidad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piensan las madres del trato que recibieron del representante sanitario? </a:t>
            </a: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respuestas y facilite un breve debate.</a:t>
            </a: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Observadores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observaron? </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respuestas y facilite un breve debate.</a:t>
            </a: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hacemos con la información que han recopilado? ¿Quién tiene que conocer sus hallazgos? Utilicemos este cuadro, que también está en su cuaderno de trabajo. Asegúrense de tomar notas en su cuaderno de trabajo cuando hablemos de cada grupo comunitario.</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Facilite la discusión repasando los puntos de la tabla y preguntando quién necesita saber. Permita una buena discusión, pero siga adelante si los comentarios se vuelven repetitivos.</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 ¿A quién hay que decírselo? </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Facilite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la discusión entre toda la clase.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Respuestas sugeridas</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a:t>
            </a:r>
          </a:p>
          <a:p>
            <a:pPr marL="45720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Datos sobre la meningitis y riesgo de enfermedad en la comunidad:</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Funcionarios escolares: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SÍ</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Padres de otros escolares: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SÍ</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Medios de comunicación: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SÍ</a:t>
            </a:r>
          </a:p>
          <a:p>
            <a:pPr marL="457200" marR="0" lvl="1" indent="0">
              <a:lnSpc>
                <a:spcPct val="115000"/>
              </a:lnSpc>
              <a:spcBef>
                <a:spcPts val="0"/>
              </a:spcBef>
              <a:spcAft>
                <a:spcPts val="0"/>
              </a:spcAft>
              <a:buFont typeface="+mj-lt"/>
              <a:buNone/>
            </a:pPr>
            <a:br>
              <a:rPr lang="es-ES" sz="1200" noProof="0" dirty="0">
                <a:effectLst/>
                <a:latin typeface="Arial" panose="020B0604020202020204" pitchFamily="34" charset="0"/>
                <a:ea typeface="Times New Roman" panose="02020603050405020304" pitchFamily="18" charset="0"/>
                <a:cs typeface="Arial" panose="020B0604020202020204" pitchFamily="34" charset="0"/>
              </a:rPr>
            </a:b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Riesgo de enfermedad en la comunidad:</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maestros, el personal de la escuela, los alumnos y sus padres van a estar preocupados por el riesgo de contraer la enfermedad y el riesgo para sus hijos. Se les debe informar de los síntomas que deben buscar y de lo que deben hacer si aparecen. Se les debe proporcionar una evaluación precisa del riesgo. No conviene dar demasiadas garantías, pero el riesgo para cualquiera, salvo para los contactos cercanos, es mínimo ante un caso aislado. Los miembros de la comunidad sin ninguna relación con la escuela también pueden tener inquietudes, especialmente si es una comunidad pequeña. </a:t>
            </a:r>
          </a:p>
          <a:p>
            <a:pPr marL="45720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Identidad del niño:</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Funcionarios de la escuela: El director escolar distrital, el superintendente, el director y los maestros deben ser informados en función de su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necesidad de saber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Padres de otros escolares: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(aunque a menudo se descubre la identidad por otros medios).</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Medios de comunicación: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(aunque a menudo se descubre la identidad por otros medios).</a:t>
            </a:r>
          </a:p>
          <a:p>
            <a:pPr marL="914400" marR="0" lvl="1">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Estado clínico del niño:</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85800" marR="0" indent="-228600">
              <a:lnSpc>
                <a:spcPct val="115000"/>
              </a:lnSpc>
              <a:spcBef>
                <a:spcPts val="600"/>
              </a:spcBef>
              <a:spcAft>
                <a:spcPts val="60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se desconoce la identidad, el estado clínico general no sería confidencial; sin embargo, a menudo se llega a conocer la identidad. Dado que la divulgación de información clínica corresponde más al hospital que a la sanidad pública, las preguntas sobre el estado clínico del niño deben remitirse al hospital.</a:t>
            </a:r>
          </a:p>
          <a:p>
            <a:pPr marL="457200" marR="0">
              <a:lnSpc>
                <a:spcPct val="115000"/>
              </a:lnSpc>
              <a:spcBef>
                <a:spcPts val="6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600"/>
              </a:spcAft>
              <a:buFont typeface="Wingdings" panose="05000000000000000000" pitchFamily="2" charset="2"/>
              <a:buChar char="§"/>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Preguntas para la discusión entre toda la clase:</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60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quién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entrevista cuando hay casos de animales? </a:t>
            </a:r>
          </a:p>
          <a:p>
            <a:pPr marL="628650" marR="0" lvl="1" indent="-171450">
              <a:lnSpc>
                <a:spcPct val="115000"/>
              </a:lnSpc>
              <a:spcBef>
                <a:spcPts val="60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qué se parece o en qué se diferencia de la investigación de casos humanos?  </a:t>
            </a:r>
          </a:p>
          <a:p>
            <a:pPr marL="628650" marR="0" lvl="1" indent="-171450">
              <a:lnSpc>
                <a:spcPct val="115000"/>
              </a:lnSpc>
              <a:spcBef>
                <a:spcPts val="60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cambia su enfoque de la entrevista en función de la persona entrevistada? </a:t>
            </a:r>
          </a:p>
          <a:p>
            <a:pPr marL="1085850" marR="0" lvl="2" indent="-171450">
              <a:lnSpc>
                <a:spcPct val="115000"/>
              </a:lnSpc>
              <a:spcBef>
                <a:spcPts val="600"/>
              </a:spcBef>
              <a:spcAft>
                <a:spcPts val="600"/>
              </a:spcAft>
              <a:buFont typeface="Wingdings" panose="05000000000000000000" pitchFamily="2" charset="2"/>
              <a:buChar char="Ø"/>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Pida a los participantes que respondan desde cada sector. </a:t>
            </a:r>
          </a:p>
          <a:p>
            <a:pPr marL="628650" marR="0" lvl="1" indent="-171450">
              <a:lnSpc>
                <a:spcPct val="115000"/>
              </a:lnSpc>
              <a:spcBef>
                <a:spcPts val="60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factores situacionales pueden hacer que una persona entrevistada dude en compartir información o decir la verdad? </a:t>
            </a:r>
          </a:p>
          <a:p>
            <a:pPr marL="628650" marR="0" lvl="1" indent="-171450">
              <a:lnSpc>
                <a:spcPct val="115000"/>
              </a:lnSpc>
              <a:spcBef>
                <a:spcPts val="60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intentan superarlo en cada sector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humano, veterinario y medioambiental</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628650" marR="0" lvl="1" indent="-171450">
              <a:lnSpc>
                <a:spcPct val="115000"/>
              </a:lnSpc>
              <a:spcBef>
                <a:spcPts val="60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generan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confianza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entrevistadores de cada sector con la persona entrevistada?  </a:t>
            </a:r>
          </a:p>
          <a:p>
            <a:pPr marL="171450" marR="0" lvl="0" indent="-171450">
              <a:lnSpc>
                <a:spcPct val="115000"/>
              </a:lnSpc>
              <a:spcBef>
                <a:spcPts val="6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6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Resuma brevemente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 que se discutió y pase a la siguiente diapositiva</a:t>
            </a:r>
          </a:p>
          <a:p>
            <a:pPr marL="457200" marR="0">
              <a:lnSpc>
                <a:spcPct val="115000"/>
              </a:lnSpc>
              <a:spcBef>
                <a:spcPts val="6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16637227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1200"/>
              </a:spcBef>
              <a:spcAft>
                <a:spcPts val="600"/>
              </a:spcAft>
              <a:buClrTx/>
              <a:buSzTx/>
              <a:buFontTx/>
              <a:buNone/>
              <a:tabLst/>
              <a:defRPr/>
            </a:pPr>
            <a:r>
              <a:rPr lang="es-ES" sz="1800" b="1" noProof="0" dirty="0">
                <a:latin typeface="Arial" panose="020B0604020202020204" pitchFamily="34" charset="0"/>
                <a:cs typeface="Arial" panose="020B0604020202020204" pitchFamily="34" charset="0"/>
              </a:rPr>
              <a:t>Notas para el instructor:</a:t>
            </a:r>
          </a:p>
          <a:p>
            <a:pPr marL="0" marR="0">
              <a:lnSpc>
                <a:spcPct val="115000"/>
              </a:lnSpc>
              <a:spcBef>
                <a:spcPts val="1200"/>
              </a:spcBef>
              <a:spcAft>
                <a:spcPts val="600"/>
              </a:spcAft>
            </a:pPr>
            <a:endParaRPr lang="es-ES" sz="1800" b="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600"/>
              </a:spcAft>
            </a:pPr>
            <a:r>
              <a:rPr lang="es-ES" sz="1800" b="1" noProof="0" dirty="0">
                <a:effectLst/>
                <a:latin typeface="Arial" panose="020B0604020202020204" pitchFamily="34" charset="0"/>
                <a:ea typeface="Times New Roman" panose="02020603050405020304" pitchFamily="18" charset="0"/>
                <a:cs typeface="Arial" panose="020B0604020202020204" pitchFamily="34" charset="0"/>
              </a:rPr>
              <a:t>Ejercicio: Entrevista de un caso (parte 3)</a:t>
            </a:r>
          </a:p>
          <a:p>
            <a:pPr marL="0" marR="0">
              <a:spcBef>
                <a:spcPts val="1200"/>
              </a:spcBef>
              <a:spcAft>
                <a:spcPts val="600"/>
              </a:spcAft>
            </a:pPr>
            <a:endParaRPr lang="es-ES" sz="18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8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800" noProof="0" dirty="0">
                <a:effectLst/>
                <a:latin typeface="Arial" panose="020B0604020202020204" pitchFamily="34" charset="0"/>
                <a:ea typeface="Times New Roman" panose="02020603050405020304" pitchFamily="18" charset="0"/>
                <a:cs typeface="Arial" panose="020B0604020202020204" pitchFamily="34" charset="0"/>
              </a:rPr>
              <a:t>¿Cómo se aplica el enfoque de "Una sola salud" en este estudio de caso? ¿Y cómo puede mejorarse? </a:t>
            </a:r>
            <a:endParaRPr lang="es-ES" sz="1800" b="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ES" sz="1800" b="0" i="0" noProof="0" dirty="0">
              <a:effectLst/>
              <a:latin typeface="Arial" panose="020B0604020202020204" pitchFamily="34" charset="0"/>
              <a:ea typeface="Times New Roman" panose="02020603050405020304" pitchFamily="18" charset="0"/>
              <a:cs typeface="Arial" panose="020B0604020202020204" pitchFamily="34" charset="0"/>
            </a:endParaRPr>
          </a:p>
          <a:p>
            <a:pPr marL="285750" marR="0" indent="-285750">
              <a:lnSpc>
                <a:spcPct val="115000"/>
              </a:lnSpc>
              <a:spcBef>
                <a:spcPts val="1200"/>
              </a:spcBef>
              <a:spcAft>
                <a:spcPts val="600"/>
              </a:spcAft>
              <a:buFont typeface="Wingdings" panose="05000000000000000000" pitchFamily="2" charset="2"/>
              <a:buChar char="v"/>
            </a:pPr>
            <a:r>
              <a:rPr lang="es-ES" sz="1800" b="1" i="1" noProof="0" dirty="0">
                <a:effectLst/>
                <a:latin typeface="Arial" panose="020B0604020202020204" pitchFamily="34" charset="0"/>
                <a:ea typeface="Times New Roman" panose="02020603050405020304" pitchFamily="18" charset="0"/>
                <a:cs typeface="Arial" panose="020B0604020202020204" pitchFamily="34" charset="0"/>
              </a:rPr>
              <a:t>Conceda dos o tres minutos para la discusión y, a continuación, </a:t>
            </a:r>
            <a:r>
              <a:rPr lang="es-ES" sz="1800" b="1" i="1" u="sng" noProof="0" dirty="0">
                <a:effectLst/>
                <a:latin typeface="Arial" panose="020B0604020202020204" pitchFamily="34" charset="0"/>
                <a:ea typeface="Times New Roman" panose="02020603050405020304" pitchFamily="18" charset="0"/>
                <a:cs typeface="Arial" panose="020B0604020202020204" pitchFamily="34" charset="0"/>
              </a:rPr>
              <a:t>pase a la siguiente diapositiva</a:t>
            </a:r>
            <a:r>
              <a:rPr lang="es-ES" sz="1800" b="1" i="1" noProof="0" dirty="0">
                <a:effectLst/>
                <a:latin typeface="Arial" panose="020B0604020202020204" pitchFamily="34" charset="0"/>
                <a:ea typeface="Times New Roman" panose="02020603050405020304" pitchFamily="18" charset="0"/>
                <a:cs typeface="Arial" panose="020B0604020202020204" pitchFamily="34" charset="0"/>
              </a:rPr>
              <a:t>. No se trata de una enfermedad zoonótica, pero pida a los participantes que consideren la importancia de los datos ambientales de laboratorio en este estudio de caso.</a:t>
            </a:r>
          </a:p>
          <a:p>
            <a:endParaRPr lang="es-ES" noProof="0" dirty="0"/>
          </a:p>
          <a:p>
            <a:r>
              <a:rPr lang="es-ES" b="1" u="sng" noProof="0" dirty="0">
                <a:latin typeface="Arial"/>
                <a:cs typeface="Arial"/>
              </a:rPr>
              <a:t>Pregunte:  </a:t>
            </a:r>
            <a:r>
              <a:rPr lang="es-ES" noProof="0" dirty="0">
                <a:latin typeface="Arial"/>
                <a:cs typeface="Arial"/>
              </a:rPr>
              <a:t>¿Qué papel desempeñan los laboratoristas y los científicos medioambientales en la vigilancia de la meningitis?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28609907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Cuando se responde a un brote, es importante considerar qué papel pueden desempeñar los trabajadores de sanidad animal y medioambiental para responder de forma integrada y complementaria. En el caso de las enfermedades zoonóticas y transmitidas por los alimentos, y de otros brotes con vínculos animales y ambientales, es esencial adoptar un enfoque de "Una sola salud" para atajar la fuente del brote y prevenir otros en el futuro.</a:t>
            </a:r>
          </a:p>
          <a:p>
            <a:pPr marL="0" marR="0">
              <a:lnSpc>
                <a:spcPct val="115000"/>
              </a:lnSpc>
              <a:spcBef>
                <a:spcPts val="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estudio de caso que acaba de completar pone de relieve la importancia de trabajar con laboratorios y microbiólogos para vigilar sistemáticamente la resistencia a los antimicrobianos y ayudar a orientar la toma de decisiones clínicas y de salud pública, como la terapia antibiótica adecuada. Dado que la meningitis se transmite de persona a persona, no es fácil determinar el papel del medio ambiente. Sin embargo, los brotes de meningitis tienen una marcada estacionalidad, y la mayor incidencia se produce en la estación seca. Parece que las condiciones climáticas cambiantes, como el viento, el polvo, la humedad y la temperatura, tienen el potencial de predecir los brotes de meningitis. </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Sahel, en el África subsahariana, es la zona del "cinturón de la meningitis" con mayor carga de enfermedad. Los retrasos en la notificación de los datos de vigilancia suponen un reto, y la colaboración con expertos en climatología puede ayudar a predecir los patrones estacionales y prevenir o minimizar los brotes. </a:t>
            </a:r>
          </a:p>
          <a:p>
            <a:pPr marL="0" marR="0">
              <a:lnSpc>
                <a:spcPct val="115000"/>
              </a:lnSpc>
              <a:spcBef>
                <a:spcPts val="0"/>
              </a:spcBef>
              <a:spcAft>
                <a:spcPts val="0"/>
              </a:spcAf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v"/>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Consulte estos recursos para obtener más información sobre el </a:t>
            </a:r>
            <a:r>
              <a:rPr lang="es-ES" sz="1200" b="1" u="sng" noProof="0" dirty="0">
                <a:solidFill>
                  <a:srgbClr val="0065A4"/>
                </a:solidFill>
                <a:effectLst/>
                <a:latin typeface="Arial" panose="020B0604020202020204" pitchFamily="34" charset="0"/>
                <a:ea typeface="Times New Roman" panose="02020603050405020304" pitchFamily="18" charset="0"/>
                <a:cs typeface="Arial" panose="020B0604020202020204" pitchFamily="34" charset="0"/>
                <a:hlinkClick r:id="rId3"/>
              </a:rPr>
              <a:t>papel de los laboratorios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o los factores ambientales. </a:t>
            </a:r>
            <a:r>
              <a:rPr lang="es-ES" sz="1200" b="1" u="sng" noProof="0"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rPr>
              <a:t>Riesgo ambiental y epidemias de meningitis en África - Volumen 9, Número 10-Octubre de 2003 - Revista Enfermedades Infecciosas Emergentes - CDC </a:t>
            </a:r>
            <a:r>
              <a:rPr lang="en-US" b="1" u="none" dirty="0">
                <a:solidFill>
                  <a:schemeClr val="tx1"/>
                </a:solidFill>
                <a:latin typeface="Arial" panose="020B0604020202020204" pitchFamily="34" charset="0"/>
                <a:ea typeface="Times New Roman" panose="02020603050405020304" pitchFamily="18" charset="0"/>
                <a:cs typeface="Arial" panose="020B0604020202020204" pitchFamily="34" charset="0"/>
              </a:rPr>
              <a:t>(https://wwwnc.cdc.gov/eid/article/9/10/03-0182_article) </a:t>
            </a:r>
            <a:br>
              <a:rPr lang="fr-FR" b="1" u="none" dirty="0">
                <a:solidFill>
                  <a:schemeClr val="tx1"/>
                </a:solidFill>
                <a:ea typeface="Times New Roman" panose="02020603050405020304" pitchFamily="18" charset="0"/>
              </a:rPr>
            </a:br>
            <a:r>
              <a:rPr lang="es-ES" sz="1200" b="1" u="sng" noProof="0"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 </a:t>
            </a:r>
            <a:r>
              <a:rPr lang="es-ES" sz="1200" b="1" u="sng" noProof="0"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5"/>
              </a:rPr>
              <a:t>Las condiciones climáticas ayudan a prever los brotes de meningitis - Cambio climático: Signos vitales del planeta (nasa.gov)</a:t>
            </a:r>
            <a:r>
              <a:rPr lang="es-ES" sz="1200" b="1" u="sng" noProof="0"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 </a:t>
            </a:r>
            <a:r>
              <a:rPr lang="en-US" b="1" u="none">
                <a:solidFill>
                  <a:schemeClr val="tx1"/>
                </a:solidFill>
                <a:latin typeface="Arial" panose="020B0604020202020204" pitchFamily="34" charset="0"/>
                <a:ea typeface="Times New Roman" panose="02020603050405020304" pitchFamily="18" charset="0"/>
                <a:cs typeface="Arial" panose="020B0604020202020204" pitchFamily="34" charset="0"/>
              </a:rPr>
              <a:t>(https://science.nasa.gov/humans-in-space/why-go-to-space/benefits-back-on-earth/climate-conditions-help-forecast-meningitis-outbreaks/)</a:t>
            </a: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40240601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es-E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Diga</a:t>
            </a:r>
            <a:r>
              <a:rPr lang="es-ES" sz="1200" dirty="0">
                <a:effectLst/>
                <a:latin typeface="Arial" panose="020B0604020202020204" pitchFamily="34" charset="0"/>
                <a:ea typeface="Times New Roman" panose="02020603050405020304" pitchFamily="18" charset="0"/>
                <a:cs typeface="Arial" panose="020B0604020202020204" pitchFamily="34" charset="0"/>
              </a:rPr>
              <a:t>: Pensando en el último ejercicio, consideremos una alternativa de Una Sola Salud. En lugar de la meningitis, imagínese que estuviera investigando un caso de una enfermedad zoonótica en un agricultor que puede ser transmitida por diversos animales, como el ganado, los roedores y las mascotas.</a:t>
            </a:r>
          </a:p>
          <a:p>
            <a:pPr marL="171450" marR="0" indent="-171450">
              <a:lnSpc>
                <a:spcPct val="115000"/>
              </a:lnSpc>
              <a:spcBef>
                <a:spcPts val="0"/>
              </a:spcBef>
              <a:spcAft>
                <a:spcPts val="1200"/>
              </a:spcAft>
              <a:buFont typeface="Wingdings" panose="05000000000000000000" pitchFamily="2" charset="2"/>
              <a:buChar char="§"/>
            </a:pPr>
            <a:endParaRPr lang="es-E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ES" sz="1200" b="1" i="1" dirty="0">
                <a:effectLst/>
                <a:latin typeface="Arial" panose="020B0604020202020204" pitchFamily="34" charset="0"/>
                <a:ea typeface="Times New Roman" panose="02020603050405020304" pitchFamily="18" charset="0"/>
                <a:cs typeface="Arial" panose="020B0604020202020204" pitchFamily="34" charset="0"/>
              </a:rPr>
              <a:t>Formule las siguientes preguntas y deje unos minutos para que los participantes respondan a cada una de ellas</a:t>
            </a:r>
            <a:r>
              <a:rPr lang="es-ES" sz="1200" b="1"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1200"/>
              </a:spcAft>
              <a:buFont typeface="Wingdings" panose="05000000000000000000" pitchFamily="2" charset="2"/>
              <a:buChar char="§"/>
            </a:pPr>
            <a:endParaRPr lang="es-E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dirty="0">
                <a:effectLst/>
                <a:latin typeface="Arial" panose="020B0604020202020204" pitchFamily="34" charset="0"/>
                <a:ea typeface="Times New Roman" panose="02020603050405020304" pitchFamily="18" charset="0"/>
                <a:cs typeface="Arial" panose="020B0604020202020204" pitchFamily="34" charset="0"/>
              </a:rPr>
              <a:t>¿En qué se diferenciaría la investigación de su caso? </a:t>
            </a:r>
          </a:p>
          <a:p>
            <a:pPr marL="171450" marR="0" indent="-171450">
              <a:lnSpc>
                <a:spcPct val="115000"/>
              </a:lnSpc>
              <a:spcBef>
                <a:spcPts val="0"/>
              </a:spcBef>
              <a:spcAft>
                <a:spcPts val="1200"/>
              </a:spcAft>
              <a:buFont typeface="Wingdings" panose="05000000000000000000" pitchFamily="2" charset="2"/>
              <a:buChar char="§"/>
            </a:pPr>
            <a:endParaRPr lang="es-E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i="1" dirty="0">
                <a:effectLst/>
                <a:latin typeface="Arial" panose="020B0604020202020204" pitchFamily="34" charset="0"/>
                <a:ea typeface="Times New Roman" panose="02020603050405020304" pitchFamily="18" charset="0"/>
                <a:cs typeface="Arial" panose="020B0604020202020204" pitchFamily="34" charset="0"/>
              </a:rPr>
              <a:t>Respuesta:</a:t>
            </a:r>
            <a:r>
              <a:rPr lang="es-ES" sz="1200" i="1" dirty="0">
                <a:effectLst/>
                <a:latin typeface="Arial" panose="020B0604020202020204" pitchFamily="34" charset="0"/>
                <a:ea typeface="Times New Roman" panose="02020603050405020304" pitchFamily="18" charset="0"/>
                <a:cs typeface="Arial" panose="020B0604020202020204" pitchFamily="34" charset="0"/>
              </a:rPr>
              <a:t> </a:t>
            </a:r>
            <a:r>
              <a:rPr lang="es-ES" sz="1200" b="1" i="1" dirty="0">
                <a:effectLst/>
                <a:latin typeface="Arial" panose="020B0604020202020204" pitchFamily="34" charset="0"/>
                <a:ea typeface="Times New Roman" panose="02020603050405020304" pitchFamily="18" charset="0"/>
                <a:cs typeface="Arial" panose="020B0604020202020204" pitchFamily="34" charset="0"/>
              </a:rPr>
              <a:t> </a:t>
            </a:r>
            <a:r>
              <a:rPr lang="es-ES" sz="1200" i="1" dirty="0">
                <a:effectLst/>
                <a:latin typeface="Arial" panose="020B0604020202020204" pitchFamily="34" charset="0"/>
                <a:ea typeface="Times New Roman" panose="02020603050405020304" pitchFamily="18" charset="0"/>
                <a:cs typeface="Arial" panose="020B0604020202020204" pitchFamily="34" charset="0"/>
              </a:rPr>
              <a:t>Puede hacer preguntas sobre exposiciones únicas a animales o productos animales. </a:t>
            </a:r>
          </a:p>
          <a:p>
            <a:pPr marL="171450" marR="0" indent="-171450">
              <a:lnSpc>
                <a:spcPct val="115000"/>
              </a:lnSpc>
              <a:spcBef>
                <a:spcPts val="0"/>
              </a:spcBef>
              <a:spcAft>
                <a:spcPts val="1200"/>
              </a:spcAft>
              <a:buFont typeface="Wingdings" panose="05000000000000000000" pitchFamily="2" charset="2"/>
              <a:buChar char="§"/>
            </a:pPr>
            <a:endParaRPr lang="es-E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dirty="0">
                <a:effectLst/>
                <a:latin typeface="Arial" panose="020B0604020202020204" pitchFamily="34" charset="0"/>
                <a:ea typeface="Times New Roman" panose="02020603050405020304" pitchFamily="18" charset="0"/>
                <a:cs typeface="Arial" panose="020B0604020202020204" pitchFamily="34" charset="0"/>
              </a:rPr>
              <a:t>¿A quién más podrías entrevistar? </a:t>
            </a:r>
          </a:p>
          <a:p>
            <a:pPr marL="171450" marR="0" indent="-171450">
              <a:lnSpc>
                <a:spcPct val="115000"/>
              </a:lnSpc>
              <a:spcBef>
                <a:spcPts val="0"/>
              </a:spcBef>
              <a:spcAft>
                <a:spcPts val="1200"/>
              </a:spcAft>
              <a:buFont typeface="Wingdings" panose="05000000000000000000" pitchFamily="2" charset="2"/>
              <a:buChar char="§"/>
            </a:pPr>
            <a:endParaRPr lang="es-E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i="1" dirty="0">
                <a:effectLst/>
                <a:latin typeface="Arial" panose="020B0604020202020204" pitchFamily="34" charset="0"/>
                <a:ea typeface="Times New Roman" panose="02020603050405020304" pitchFamily="18" charset="0"/>
                <a:cs typeface="Arial" panose="020B0604020202020204" pitchFamily="34" charset="0"/>
              </a:rPr>
              <a:t>Respuesta:</a:t>
            </a:r>
            <a:r>
              <a:rPr lang="es-ES" sz="1200" i="1" dirty="0">
                <a:effectLst/>
                <a:latin typeface="Arial" panose="020B0604020202020204" pitchFamily="34" charset="0"/>
                <a:ea typeface="Times New Roman" panose="02020603050405020304" pitchFamily="18" charset="0"/>
                <a:cs typeface="Arial" panose="020B0604020202020204" pitchFamily="34" charset="0"/>
              </a:rPr>
              <a:t> Considere la posibilidad de entrevistar a los trabajadores de sanidad animal o a los vaqueros que trabajan con el ganado para investigar los casos de animales.</a:t>
            </a:r>
          </a:p>
          <a:p>
            <a:pPr marL="0" marR="0">
              <a:lnSpc>
                <a:spcPct val="115000"/>
              </a:lnSpc>
              <a:spcBef>
                <a:spcPts val="0"/>
              </a:spcBef>
              <a:spcAft>
                <a:spcPts val="0"/>
              </a:spcAft>
            </a:pPr>
            <a:r>
              <a:rPr lang="es-E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dirty="0">
                <a:effectLst/>
                <a:latin typeface="Arial" panose="020B0604020202020204" pitchFamily="34" charset="0"/>
                <a:ea typeface="Times New Roman" panose="02020603050405020304" pitchFamily="18" charset="0"/>
                <a:cs typeface="Arial" panose="020B0604020202020204" pitchFamily="34" charset="0"/>
              </a:rPr>
              <a:t>¿Es la confidencialidad un problema a la hora de investigar un brote en animales?</a:t>
            </a:r>
          </a:p>
          <a:p>
            <a:pPr marL="171450" marR="0" indent="-171450">
              <a:lnSpc>
                <a:spcPct val="115000"/>
              </a:lnSpc>
              <a:spcBef>
                <a:spcPts val="0"/>
              </a:spcBef>
              <a:spcAft>
                <a:spcPts val="0"/>
              </a:spcAft>
              <a:buFont typeface="Wingdings" panose="05000000000000000000" pitchFamily="2" charset="2"/>
              <a:buChar char="§"/>
            </a:pPr>
            <a:endParaRPr lang="es-E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i="1" dirty="0">
                <a:effectLst/>
                <a:latin typeface="Arial" panose="020B0604020202020204" pitchFamily="34" charset="0"/>
                <a:ea typeface="Times New Roman" panose="02020603050405020304" pitchFamily="18" charset="0"/>
                <a:cs typeface="Arial" panose="020B0604020202020204" pitchFamily="34" charset="0"/>
              </a:rPr>
              <a:t>Respuesta:</a:t>
            </a:r>
            <a:r>
              <a:rPr lang="es-ES" sz="1200" i="1" dirty="0">
                <a:effectLst/>
                <a:latin typeface="Arial" panose="020B0604020202020204" pitchFamily="34" charset="0"/>
                <a:ea typeface="Times New Roman" panose="02020603050405020304" pitchFamily="18" charset="0"/>
                <a:cs typeface="Arial" panose="020B0604020202020204" pitchFamily="34" charset="0"/>
              </a:rPr>
              <a:t> La sospecha o la confirmación de un brote en una explotación agrícola o ganadera puede tener implicaciones económicas para el propietario y la comunidad circundante. </a:t>
            </a:r>
          </a:p>
          <a:p>
            <a:pPr marL="171450" marR="0" indent="-171450">
              <a:lnSpc>
                <a:spcPct val="115000"/>
              </a:lnSpc>
              <a:spcBef>
                <a:spcPts val="0"/>
              </a:spcBef>
              <a:spcAft>
                <a:spcPts val="0"/>
              </a:spcAft>
              <a:buFont typeface="Wingdings" panose="05000000000000000000" pitchFamily="2" charset="2"/>
              <a:buChar char="§"/>
            </a:pPr>
            <a:endParaRPr lang="es-E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dirty="0">
                <a:effectLst/>
                <a:latin typeface="Arial" panose="020B0604020202020204" pitchFamily="34" charset="0"/>
                <a:ea typeface="Times New Roman" panose="02020603050405020304" pitchFamily="18" charset="0"/>
                <a:cs typeface="Arial" panose="020B0604020202020204" pitchFamily="34" charset="0"/>
              </a:rPr>
              <a:t>¿Qué información adicional podría recopilar su equipo?</a:t>
            </a:r>
          </a:p>
          <a:p>
            <a:pPr marL="171450" marR="0" indent="-171450">
              <a:lnSpc>
                <a:spcPct val="115000"/>
              </a:lnSpc>
              <a:spcBef>
                <a:spcPts val="0"/>
              </a:spcBef>
              <a:spcAft>
                <a:spcPts val="0"/>
              </a:spcAft>
              <a:buFont typeface="Wingdings" panose="05000000000000000000" pitchFamily="2" charset="2"/>
              <a:buChar char="§"/>
            </a:pPr>
            <a:endParaRPr lang="es-E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i="1"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dirty="0">
                <a:effectLst/>
                <a:latin typeface="Arial" panose="020B0604020202020204" pitchFamily="34" charset="0"/>
                <a:ea typeface="Times New Roman" panose="02020603050405020304" pitchFamily="18" charset="0"/>
                <a:cs typeface="Arial" panose="020B0604020202020204" pitchFamily="34" charset="0"/>
              </a:rPr>
              <a:t>Datos de laboratorio y datos epidemiológicos sobre casos animales; exposiciones o pruebas ambientales; contactar con responsables de vigilancia de sanidad animal para informes sobre enfermedades animales.</a:t>
            </a:r>
            <a:endParaRPr lang="es-ES" sz="1200"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16026987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GT" sz="1200" b="1" dirty="0">
                <a:effectLst/>
                <a:latin typeface="Arial" panose="020B0604020202020204" pitchFamily="34" charset="0"/>
                <a:cs typeface="Arial" panose="020B0604020202020204" pitchFamily="34" charset="0"/>
              </a:rPr>
              <a:t>Notas para el instructor:</a:t>
            </a:r>
          </a:p>
          <a:p>
            <a:pPr marL="0" marR="0" lvl="0" indent="0" algn="l" defTabSz="914400" rtl="0" eaLnBrk="0" fontAlgn="base" latinLnBrk="0" hangingPunct="0">
              <a:lnSpc>
                <a:spcPct val="100000"/>
              </a:lnSpc>
              <a:spcBef>
                <a:spcPts val="1200"/>
              </a:spcBef>
              <a:spcAft>
                <a:spcPts val="600"/>
              </a:spcAft>
              <a:buClrTx/>
              <a:buSzTx/>
              <a:buFontTx/>
              <a:buNone/>
              <a:tabLst/>
              <a:defRPr/>
            </a:pPr>
            <a:endParaRPr kumimoji="0" lang="es-GT"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Diga</a:t>
            </a:r>
            <a:r>
              <a:rPr kumimoji="0" lang="es-GT" sz="1200" b="1" i="1"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lang="es-GT" sz="1200" dirty="0">
                <a:effectLst/>
                <a:latin typeface="Arial" panose="020B0604020202020204" pitchFamily="34" charset="0"/>
                <a:ea typeface="Times New Roman" panose="02020603050405020304" pitchFamily="18" charset="0"/>
                <a:cs typeface="Arial" panose="020B0604020202020204" pitchFamily="34" charset="0"/>
              </a:rPr>
              <a:t>La capacidad de llevar a cabo una investigación de casos es una habilidad importante para un epidemiólogo de campo. La investigación de casos es un componente esencial de las acciones necesarias para un sistema integral de vigilancia y respuesta a las enfermedades.  Se debe llevar a cabo una investigación de caso para cualquier enfermedad si hay una alta morbilidad, síntomas inusuales y/o un alto riesgo de transmisión. Dado que la investigación de un brote tiene elementos similares a las investigaciones de serie de casos, un epidemiólogo de campo con experiencia en investigaciones de casos puede aplicar estas habilidades de manera eficaz para apoyar las investigaciones de brotes.</a:t>
            </a:r>
          </a:p>
          <a:p>
            <a:pPr marL="171450" marR="0" indent="-171450">
              <a:lnSpc>
                <a:spcPct val="115000"/>
              </a:lnSpc>
              <a:spcBef>
                <a:spcPts val="0"/>
              </a:spcBef>
              <a:spcAft>
                <a:spcPts val="1200"/>
              </a:spcAft>
              <a:buFont typeface="Wingdings" panose="05000000000000000000" pitchFamily="2" charset="2"/>
              <a:buChar char="§"/>
            </a:pPr>
            <a:endParaRPr kumimoji="0" lang="es-GT"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Diga</a:t>
            </a:r>
            <a:r>
              <a:rPr kumimoji="0" lang="es-GT" sz="1200" b="1" i="1"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lang="es-GT" sz="1200" dirty="0">
                <a:effectLst/>
                <a:latin typeface="Arial" panose="020B0604020202020204" pitchFamily="34" charset="0"/>
                <a:ea typeface="Times New Roman" panose="02020603050405020304" pitchFamily="18" charset="0"/>
                <a:cs typeface="Arial" panose="020B0604020202020204" pitchFamily="34" charset="0"/>
              </a:rPr>
              <a:t>Incluso un solo caso de sospecha de viruela, poliomielitis aguda, una nueva cepa del virus de la influenza o SARS debe dar lugar a una investigación de caso, y los hallazgos deben comunicarse al punto focal nacional en el Ministerio de Sanidad.</a:t>
            </a:r>
          </a:p>
          <a:p>
            <a:pPr marL="171450" marR="0" indent="-171450">
              <a:lnSpc>
                <a:spcPct val="115000"/>
              </a:lnSpc>
              <a:spcBef>
                <a:spcPts val="0"/>
              </a:spcBef>
              <a:spcAft>
                <a:spcPts val="1200"/>
              </a:spcAft>
              <a:buFont typeface="Wingdings" panose="05000000000000000000" pitchFamily="2" charset="2"/>
              <a:buChar char="§"/>
            </a:pPr>
            <a:endParaRPr kumimoji="0" lang="es-GT"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Diga</a:t>
            </a:r>
            <a:r>
              <a:rPr kumimoji="0" lang="es-GT" sz="1200" b="1" i="1"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lang="es-GT" sz="1200" dirty="0">
                <a:effectLst/>
                <a:latin typeface="Arial" panose="020B0604020202020204" pitchFamily="34" charset="0"/>
                <a:ea typeface="Times New Roman" panose="02020603050405020304" pitchFamily="18" charset="0"/>
                <a:cs typeface="Arial" panose="020B0604020202020204" pitchFamily="34" charset="0"/>
              </a:rPr>
              <a:t>Las investigaciones de casos deben realizarse de forma profesional y respetuosa y deben utilizar formularios estandarizados cuando estén disponibles. Los investigadores de casos deben trabajar en colaboración con el laboratorio local de salud pública y el personal sanitario de los centros y mantener la confidencialidad.</a:t>
            </a:r>
          </a:p>
          <a:p>
            <a:pPr marL="171450" marR="0" indent="-171450">
              <a:lnSpc>
                <a:spcPct val="115000"/>
              </a:lnSpc>
              <a:spcBef>
                <a:spcPts val="0"/>
              </a:spcBef>
              <a:spcAft>
                <a:spcPts val="1200"/>
              </a:spcAft>
              <a:buFont typeface="Wingdings" panose="05000000000000000000" pitchFamily="2" charset="2"/>
              <a:buChar char="§"/>
            </a:pPr>
            <a:endParaRPr lang="es-GT"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dirty="0">
                <a:effectLst/>
                <a:latin typeface="Arial" panose="020B0604020202020204" pitchFamily="34" charset="0"/>
                <a:ea typeface="Times New Roman" panose="02020603050405020304" pitchFamily="18" charset="0"/>
                <a:cs typeface="Arial" panose="020B0604020202020204" pitchFamily="34" charset="0"/>
              </a:rPr>
              <a:t>qué preguntas quedan antes de concluir esta sesión.</a:t>
            </a:r>
          </a:p>
          <a:p>
            <a:pPr marL="171450" marR="0" indent="-171450">
              <a:lnSpc>
                <a:spcPct val="115000"/>
              </a:lnSpc>
              <a:spcBef>
                <a:spcPts val="0"/>
              </a:spcBef>
              <a:spcAft>
                <a:spcPts val="1200"/>
              </a:spcAft>
              <a:buFont typeface="Wingdings" panose="05000000000000000000" pitchFamily="2" charset="2"/>
              <a:buChar char="§"/>
            </a:pPr>
            <a:endParaRPr lang="es-GT"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i="1" dirty="0">
                <a:effectLst/>
                <a:latin typeface="Arial" panose="020B0604020202020204" pitchFamily="34" charset="0"/>
                <a:ea typeface="Times New Roman" panose="02020603050405020304" pitchFamily="18" charset="0"/>
                <a:cs typeface="Arial" panose="020B0604020202020204" pitchFamily="34" charset="0"/>
              </a:rPr>
              <a:t>Si es necesario, </a:t>
            </a:r>
            <a:r>
              <a:rPr lang="es-GT" sz="1200" b="1" u="sng" dirty="0">
                <a:effectLst/>
                <a:latin typeface="Arial" panose="020B0604020202020204" pitchFamily="34" charset="0"/>
                <a:ea typeface="Times New Roman" panose="02020603050405020304" pitchFamily="18" charset="0"/>
                <a:cs typeface="Arial" panose="020B0604020202020204" pitchFamily="34" charset="0"/>
              </a:rPr>
              <a:t>responda </a:t>
            </a:r>
            <a:r>
              <a:rPr lang="es-GT" sz="1200" dirty="0">
                <a:effectLst/>
                <a:latin typeface="Arial" panose="020B0604020202020204" pitchFamily="34" charset="0"/>
                <a:ea typeface="Times New Roman" panose="02020603050405020304" pitchFamily="18" charset="0"/>
                <a:cs typeface="Arial" panose="020B0604020202020204" pitchFamily="34" charset="0"/>
              </a:rPr>
              <a:t>a las preguntas.</a:t>
            </a:r>
          </a:p>
          <a:p>
            <a:endParaRPr lang="es-E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2350624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dirty="0">
                <a:effectLst/>
                <a:latin typeface="Arial" panose="020B0604020202020204" pitchFamily="34" charset="0"/>
                <a:cs typeface="Arial" panose="020B0604020202020204" pitchFamily="34" charset="0"/>
              </a:rPr>
              <a:t>Notas para el instructor:</a:t>
            </a:r>
          </a:p>
          <a:p>
            <a:pPr marL="0" marR="0" lvl="0" indent="0" algn="l" defTabSz="914400" rtl="0" eaLnBrk="0" fontAlgn="base" latinLnBrk="0" hangingPunct="0">
              <a:lnSpc>
                <a:spcPct val="100000"/>
              </a:lnSpc>
              <a:spcBef>
                <a:spcPts val="1200"/>
              </a:spcBef>
              <a:spcAft>
                <a:spcPts val="600"/>
              </a:spcAft>
              <a:buClrTx/>
              <a:buSzTx/>
              <a:buFontTx/>
              <a:buNone/>
              <a:tabLst/>
              <a:defRPr/>
            </a:pPr>
            <a:endParaRPr kumimoji="0" lang="es-E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kumimoji="0" lang="es-E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Diga</a:t>
            </a:r>
            <a:r>
              <a:rPr kumimoji="0" lang="es-ES" sz="1200" b="1" i="1"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Pida a un participante que lea los objetivos</a:t>
            </a:r>
            <a:endParaRPr kumimoji="0" lang="es-ES" sz="1200" b="1"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dirty="0">
                <a:effectLst/>
                <a:latin typeface="Arial" panose="020B0604020202020204" pitchFamily="34" charset="0"/>
                <a:ea typeface="Times New Roman" panose="02020603050405020304" pitchFamily="18" charset="0"/>
                <a:cs typeface="Arial" panose="020B0604020202020204" pitchFamily="34" charset="0"/>
              </a:rPr>
              <a:t>qué preguntas quedan antes de concluir esta sesión.</a:t>
            </a:r>
          </a:p>
          <a:p>
            <a:pPr marL="171450" marR="0" indent="-171450">
              <a:lnSpc>
                <a:spcPct val="115000"/>
              </a:lnSpc>
              <a:spcBef>
                <a:spcPts val="0"/>
              </a:spcBef>
              <a:spcAft>
                <a:spcPts val="1200"/>
              </a:spcAft>
              <a:buFont typeface="Wingdings" panose="05000000000000000000" pitchFamily="2" charset="2"/>
              <a:buChar char="§"/>
            </a:pPr>
            <a:endParaRPr lang="es-E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i="1" dirty="0">
                <a:effectLst/>
                <a:latin typeface="Arial" panose="020B0604020202020204" pitchFamily="34" charset="0"/>
                <a:ea typeface="Times New Roman" panose="02020603050405020304" pitchFamily="18" charset="0"/>
                <a:cs typeface="Arial" panose="020B0604020202020204" pitchFamily="34" charset="0"/>
              </a:rPr>
              <a:t>Si es necesario, </a:t>
            </a:r>
            <a:r>
              <a:rPr lang="es-ES" sz="1200" b="1" u="sng"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dirty="0">
                <a:effectLst/>
                <a:latin typeface="Arial" panose="020B0604020202020204" pitchFamily="34" charset="0"/>
                <a:ea typeface="Times New Roman" panose="02020603050405020304" pitchFamily="18" charset="0"/>
                <a:cs typeface="Arial" panose="020B0604020202020204" pitchFamily="34" charset="0"/>
              </a:rPr>
              <a:t>a las preguntas.</a:t>
            </a:r>
          </a:p>
          <a:p>
            <a:endParaRPr lang="es-E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2294653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Recuerde que la vigilancia es llamada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información para la acción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En el contexto de la vigilancia, la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acción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refiere a cualquier actividad realizada en respuesta a los datos o informes recibidos a través del sistema de vigilancia de la salud pública.  La acción podría ser: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1)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Comunicar a su supervisor que podría haber detectado un problema con la notificación o un posible brote.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2)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Solicitar más información a un clínico de un centro sanitario para aclarar si se está aplicando correctamente una definición de caso</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(3)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Determinar si se dispone de resultados de laboratorio.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4)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Acudir a un centro o a una comunidad para llevar a cabo una investigación de caso.  Si los datos indican que puede estar produciéndose un brote, ¡puede ser necesaria una investigación completa sobre el terreno!</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podría incitarle a emprender alguna de estas acciones?</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tabLst>
                <a:tab pos="3486150" algn="l"/>
              </a:tabLst>
            </a:pP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Se ha superado un umbral de alerta o epidemia.</a:t>
            </a:r>
          </a:p>
          <a:p>
            <a:pPr marL="800100" marR="0" lvl="1" indent="-342900">
              <a:lnSpc>
                <a:spcPct val="115000"/>
              </a:lnSpc>
              <a:spcBef>
                <a:spcPts val="0"/>
              </a:spcBef>
              <a:spcAft>
                <a:spcPts val="0"/>
              </a:spcAft>
              <a:buFont typeface="+mj-lt"/>
              <a:buAutoNum type="arabicPeriod"/>
              <a:tabLst>
                <a:tab pos="3486150" algn="l"/>
              </a:tabLst>
            </a:pP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Un aumento repentino de los casos observados en comparación con el nivel esperado.</a:t>
            </a:r>
          </a:p>
          <a:p>
            <a:pPr marL="800100" marR="0" lvl="1" indent="-342900">
              <a:lnSpc>
                <a:spcPct val="115000"/>
              </a:lnSpc>
              <a:spcBef>
                <a:spcPts val="0"/>
              </a:spcBef>
              <a:spcAft>
                <a:spcPts val="0"/>
              </a:spcAft>
              <a:buFont typeface="+mj-lt"/>
              <a:buAutoNum type="arabicPeriod"/>
              <a:tabLst>
                <a:tab pos="3486150" algn="l"/>
              </a:tabLst>
            </a:pP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Una enfermedad inusual o severidad de los síntomas de una enfermedad o de los síntomas, o un evento inesperado.</a:t>
            </a:r>
          </a:p>
          <a:p>
            <a:pPr marL="800100" marR="0" lvl="1" indent="-342900">
              <a:lnSpc>
                <a:spcPct val="115000"/>
              </a:lnSpc>
              <a:spcBef>
                <a:spcPts val="0"/>
              </a:spcBef>
              <a:spcAft>
                <a:spcPts val="0"/>
              </a:spcAft>
              <a:buFont typeface="+mj-lt"/>
              <a:buAutoNum type="arabicPeriod"/>
              <a:tabLst>
                <a:tab pos="3486150" algn="l"/>
              </a:tabLst>
            </a:pP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Cambio en la distribución de los casos.</a:t>
            </a:r>
          </a:p>
          <a:p>
            <a:pPr marL="800100" marR="0" lvl="1" indent="-342900">
              <a:lnSpc>
                <a:spcPct val="115000"/>
              </a:lnSpc>
              <a:spcBef>
                <a:spcPts val="0"/>
              </a:spcBef>
              <a:spcAft>
                <a:spcPts val="1200"/>
              </a:spcAft>
              <a:buFont typeface="+mj-lt"/>
              <a:buAutoNum type="arabicPeriod"/>
              <a:tabLst>
                <a:tab pos="3486150" algn="l"/>
              </a:tabLst>
            </a:pP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El caso de una enfermedad de alta prioridad requiere una investigación del caso.</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Puede crear una lista de las respuestas de los participantes en un rotafolio.</a:t>
            </a:r>
          </a:p>
          <a:p>
            <a:endParaRPr lang="es-ES" noProof="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3979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0"/>
              </a:spcBef>
              <a:spcAft>
                <a:spcPts val="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Se pueden tomar muchos tipos de acciones en respuesta a la revisión de los datos de vigilancia, pero suelen clasificarse en tres categorías: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Comunicación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Investigación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y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Prevención y control</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0" marR="0" indent="0">
              <a:lnSpc>
                <a:spcPct val="115000"/>
              </a:lnSpc>
              <a:spcBef>
                <a:spcPts val="0"/>
              </a:spcBef>
              <a:spcAft>
                <a:spcPts val="12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Ya hablamos de la comunicación en la sesión anterior, ¡así que pasemos a la investigación!</a:t>
            </a:r>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1333640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u="none" noProof="0" dirty="0">
                <a:effectLst/>
                <a:latin typeface="Arial" panose="020B0604020202020204" pitchFamily="34" charset="0"/>
                <a:cs typeface="Arial" panose="020B0604020202020204" pitchFamily="34" charset="0"/>
              </a:rPr>
              <a:t>Notas</a:t>
            </a:r>
            <a:r>
              <a:rPr lang="es-ES" sz="1200" b="1" noProof="0" dirty="0">
                <a:effectLst/>
                <a:latin typeface="Arial" panose="020B0604020202020204" pitchFamily="34" charset="0"/>
                <a:cs typeface="Arial" panose="020B0604020202020204" pitchFamily="34" charset="0"/>
              </a:rPr>
              <a:t> para el instructor</a:t>
            </a:r>
            <a:r>
              <a:rPr lang="es-ES" sz="1200" b="1" u="none" noProof="0" dirty="0">
                <a:effectLst/>
                <a:latin typeface="Arial" panose="020B0604020202020204" pitchFamily="34" charset="0"/>
                <a:ea typeface="Times New Roman" panose="02020603050405020304" pitchFamily="18" charset="0"/>
                <a:cs typeface="Arial" panose="020B0604020202020204" pitchFamily="34" charset="0"/>
              </a:rPr>
              <a:t>: </a:t>
            </a:r>
          </a:p>
          <a:p>
            <a:pPr marL="0" marR="0">
              <a:spcBef>
                <a:spcPts val="1200"/>
              </a:spcBef>
              <a:spcAft>
                <a:spcPts val="600"/>
              </a:spcAft>
            </a:pP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 investigación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puede significar varias actividades diferentes.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La primera es la investigación de un caso,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normalmente para un único caso de una enfermedad prioritaria. La investigación suele implicar la recopilación de información adicional sobre el caso mediante entrevistas con el paciente o un familiar para recabar información sobre posibles exposiciones o la recolecta y envío de una muestra clínica para pruebas de laboratorio confirmatorias.</a:t>
            </a:r>
          </a:p>
          <a:p>
            <a:pPr marL="171450" marR="0" indent="-171450">
              <a:lnSpc>
                <a:spcPct val="115000"/>
              </a:lnSpc>
              <a:spcBef>
                <a:spcPts val="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se identificara un caso de parálisis flácida aguda, ¿qué datos adicionales querría recolectar?</a:t>
            </a:r>
          </a:p>
          <a:p>
            <a:pPr marL="0" marR="0" indent="0">
              <a:lnSpc>
                <a:spcPct val="115000"/>
              </a:lnSpc>
              <a:spcBef>
                <a:spcPts val="0"/>
              </a:spcBef>
              <a:spcAft>
                <a:spcPts val="6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Responda: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Las posibles respuestas podrían ser:</a:t>
            </a:r>
          </a:p>
          <a:p>
            <a:pPr marL="628650" marR="0" lvl="1" indent="-171450">
              <a:lnSpc>
                <a:spcPct val="115000"/>
              </a:lnSpc>
              <a:spcBef>
                <a:spcPts val="0"/>
              </a:spcBef>
              <a:spcAft>
                <a:spcPts val="600"/>
              </a:spcAft>
              <a:buFont typeface="Wingdings" panose="05000000000000000000" pitchFamily="2" charset="2"/>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Datos demográficos</a:t>
            </a:r>
          </a:p>
          <a:p>
            <a:pPr marL="628650" marR="0" lvl="1" indent="-171450">
              <a:lnSpc>
                <a:spcPct val="115000"/>
              </a:lnSpc>
              <a:spcBef>
                <a:spcPts val="0"/>
              </a:spcBef>
              <a:spcAft>
                <a:spcPts val="600"/>
              </a:spcAft>
              <a:buFont typeface="Wingdings" panose="05000000000000000000" pitchFamily="2" charset="2"/>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Historia clínica</a:t>
            </a:r>
          </a:p>
          <a:p>
            <a:pPr marL="628650" marR="0" lvl="1" indent="-171450">
              <a:lnSpc>
                <a:spcPct val="115000"/>
              </a:lnSpc>
              <a:spcBef>
                <a:spcPts val="0"/>
              </a:spcBef>
              <a:spcAft>
                <a:spcPts val="600"/>
              </a:spcAft>
              <a:buFont typeface="Wingdings" panose="05000000000000000000" pitchFamily="2" charset="2"/>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Posibles exposiciones (viajes recientes, contacto con personas infectadas)</a:t>
            </a:r>
          </a:p>
          <a:p>
            <a:pPr marL="628650" marR="0" lvl="1" indent="-171450">
              <a:lnSpc>
                <a:spcPct val="115000"/>
              </a:lnSpc>
              <a:spcBef>
                <a:spcPts val="0"/>
              </a:spcBef>
              <a:spcAft>
                <a:spcPts val="600"/>
              </a:spcAft>
              <a:buFont typeface="Wingdings" panose="05000000000000000000" pitchFamily="2" charset="2"/>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Recolecta de muestras de heces para determinar si la PFA es poliomielitis aguda.</a:t>
            </a:r>
          </a:p>
          <a:p>
            <a:pPr marL="457200" marR="0" lvl="1" indent="0">
              <a:lnSpc>
                <a:spcPct val="115000"/>
              </a:lnSpc>
              <a:spcBef>
                <a:spcPts val="0"/>
              </a:spcBef>
              <a:spcAft>
                <a:spcPts val="600"/>
              </a:spcAft>
              <a:buFont typeface="Wingdings" panose="05000000000000000000" pitchFamily="2" charset="2"/>
              <a:buNone/>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348615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veces se notifica más de un caso, o la investigación de un solo caso descubre casos adicionales.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Investigar un conglomerado de casos similares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le ayudará a determinar si están relacionados. La investigación de brotes se tratará en el Taller 2.</a:t>
            </a:r>
          </a:p>
          <a:p>
            <a:pPr marL="171450" marR="0" indent="-171450">
              <a:lnSpc>
                <a:spcPct val="115000"/>
              </a:lnSpc>
              <a:spcBef>
                <a:spcPts val="0"/>
              </a:spcBef>
              <a:spcAft>
                <a:spcPts val="1200"/>
              </a:spcAft>
              <a:buFont typeface="Wingdings" panose="05000000000000000000" pitchFamily="2" charset="2"/>
              <a:buChar char="§"/>
              <a:tabLst>
                <a:tab pos="348615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348615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tercera actividad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que puede llevarse a cabo en respuesta a la revisión de los datos de vigilancia rutinarios 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realizar una vigilancia intensificada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 una vigilancia a partir de fuentes alternativas.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Por ejemplo, la oficina de salud del distrito puede decidir llevar a cabo una vigilancia activa durante un periodo de tiempo, o los funcionarios pueden tratar de identificar casos adicionales revisando las solicitudes de pruebas de laboratorio o poniéndose en contacto con líderes comunitarios o autoridades escolares.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También puede impulsarse el aumento de la vigilancia activa en las poblaciones animales para vigilar posibles enfermedades zoonóticas o el aumento de la vigilancia medioambiental para vigilar toxinas peligrosas que puedan haberse liberado en algún evento.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2650091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Muchas acciones de salud pública llevadas a cabo en respuesta a la revisión de los datos de vigilancia están relacionadas con la prevención y el control de enfermedades. Algunas acciones de prevención y control deben tomarse inmediatamente o a corto plazo. Otras acciones de prevención y control tienen un horizonte temporal más largo, tal vez meses o incluso años. </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¿Puede alguien dar un ejemplo de una medida que una oficina sanitaria distrital o una oficina de sanidad animal podría adoptar en respuesta a los datos de vigilancia centrados en lo inmediato o a corto plazo?</a:t>
            </a:r>
          </a:p>
          <a:p>
            <a:pPr marL="0" marR="0" indent="0">
              <a:lnSpc>
                <a:spcPct val="115000"/>
              </a:lnSpc>
              <a:spcBef>
                <a:spcPts val="0"/>
              </a:spcBef>
              <a:spcAft>
                <a:spcPts val="12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¿Puede alguien dar un ejemplo de una acción que una oficina de salud humana o animal de distrito, o el Ministerio de Salud/Agricultura/Medio Ambiente provincial o nacional, podría emprender en respuesta a los datos de vigilancia que se centran en el largo plazo?</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nSpc>
                <a:spcPct val="115000"/>
              </a:lnSpc>
              <a:spcBef>
                <a:spcPts val="0"/>
              </a:spcBef>
              <a:spcAft>
                <a:spcPts val="600"/>
              </a:spcAft>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1961471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diapositiva enumera algunos ejemplos de acciones a corto y largo plazo. Las acciones a corto plazo podrían incluir: </a:t>
            </a: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tabLst>
                <a:tab pos="3486150" algn="l"/>
              </a:tabLs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Vacunación de niños susceptibles contra el sarampión durante un brote de sarampión y vacunación de rebaños susceptibles durante un brote de ántrax bacteriano</a:t>
            </a:r>
          </a:p>
          <a:p>
            <a:pPr marL="800100" marR="0" lvl="1" indent="-342900">
              <a:lnSpc>
                <a:spcPct val="115000"/>
              </a:lnSpc>
              <a:spcBef>
                <a:spcPts val="0"/>
              </a:spcBef>
              <a:spcAft>
                <a:spcPts val="0"/>
              </a:spcAft>
              <a:buFont typeface="Courier New" panose="02070309020205020404" pitchFamily="49" charset="0"/>
              <a:buChar char="o"/>
              <a:tabLst>
                <a:tab pos="3486150" algn="l"/>
              </a:tabLs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Proveer acceso a agua potable durante un brote de gastroenteritis aguda</a:t>
            </a:r>
          </a:p>
          <a:p>
            <a:pPr marL="800100" marR="0" lvl="1" indent="-342900">
              <a:lnSpc>
                <a:spcPct val="115000"/>
              </a:lnSpc>
              <a:spcBef>
                <a:spcPts val="0"/>
              </a:spcBef>
              <a:spcAft>
                <a:spcPts val="0"/>
              </a:spcAft>
              <a:buFont typeface="Courier New" panose="02070309020205020404" pitchFamily="49" charset="0"/>
              <a:buChar char="o"/>
              <a:tabLst>
                <a:tab pos="3486150" algn="l"/>
              </a:tabLs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Poner en cuarentena una zona o aislar casos durante un brote de enfermedad por el virus del Ébola</a:t>
            </a:r>
          </a:p>
          <a:p>
            <a:pPr marL="800100" marR="0" lvl="1" indent="-342900">
              <a:lnSpc>
                <a:spcPct val="115000"/>
              </a:lnSpc>
              <a:spcBef>
                <a:spcPts val="0"/>
              </a:spcBef>
              <a:spcAft>
                <a:spcPts val="0"/>
              </a:spcAft>
              <a:buFont typeface="Courier New" panose="02070309020205020404" pitchFamily="49" charset="0"/>
              <a:buChar char="o"/>
              <a:tabLst>
                <a:tab pos="3486150" algn="l"/>
              </a:tabLs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Sacrificar un rebaño infectado por una enfermedad animal transfronteriza</a:t>
            </a:r>
          </a:p>
          <a:p>
            <a:pPr marL="800100" marR="0" lvl="1" indent="-34290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tab pos="3486150" algn="l"/>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Compartir los resultados de las pruebas de laboratorio de resistencia a los antimicrobianos para que los médicos puedan seleccionar los antibióticos más adecuados en respuesta a una cepa bacteriana resistente, por ejemplo, la tuberculosis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800100" marR="0" lvl="1" indent="-342900">
              <a:lnSpc>
                <a:spcPct val="115000"/>
              </a:lnSpc>
              <a:spcBef>
                <a:spcPts val="0"/>
              </a:spcBef>
              <a:spcAft>
                <a:spcPts val="1200"/>
              </a:spcAft>
              <a:buFont typeface="Courier New" panose="02070309020205020404" pitchFamily="49" charset="0"/>
              <a:buChar char="o"/>
              <a:tabLst>
                <a:tab pos="348615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acciones a largo plazo podrían incluir:</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Suministro de mosquiteros impregnados de insecticida para limitar la exposición a mosquitos vectores.</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Excavación de pozos de sondeo para proporcionar acceso a agua potable en zonas sin pozos y análisis y tratamiento periódicos de la fuente de agua potable.</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Vacunar a los animales silvestres y a los perros contra la rabia, distrito por distrito a lo largo del tiempo, y que el Ministerio de Sanidad amplíe la lista de vacunaciones que apoya para incluir, por ejemplo, la vacuna contra el rotavirus o el VPH u otras vacunas disponibles recientemente.</a:t>
            </a:r>
          </a:p>
          <a:p>
            <a:pPr marL="628650" marR="0" lvl="1" indent="-17145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Si resulta útil, recuerde a los participantes que el resto de la sesión se centra en la investigación de casos. Los temas de prevención y control, así como las investigaciones de brotes, se tratarán con más detalle en el taller 2.</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3597206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p>
          <a:p>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cs typeface="Arial" panose="020B0604020202020204" pitchFamily="34" charset="0"/>
              </a:rPr>
              <a:t>Lea </a:t>
            </a:r>
            <a:r>
              <a:rPr lang="es-ES" sz="1200" b="0" u="none" noProof="0" dirty="0">
                <a:effectLst/>
                <a:latin typeface="Arial" panose="020B0604020202020204" pitchFamily="34" charset="0"/>
                <a:cs typeface="Arial" panose="020B0604020202020204" pitchFamily="34" charset="0"/>
              </a:rPr>
              <a:t>la </a:t>
            </a:r>
            <a:r>
              <a:rPr lang="es-ES" noProof="0" dirty="0">
                <a:latin typeface="Arial" panose="020B0604020202020204" pitchFamily="34" charset="0"/>
                <a:cs typeface="Arial" panose="020B0604020202020204" pitchFamily="34" charset="0"/>
              </a:rPr>
              <a:t>diapositiva y pregunta. </a:t>
            </a:r>
          </a:p>
          <a:p>
            <a:pPr marL="171450" indent="-171450">
              <a:buFont typeface="Wingdings" panose="05000000000000000000" pitchFamily="2" charset="2"/>
              <a:buChar char="§"/>
            </a:pPr>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Solicite </a:t>
            </a:r>
            <a:r>
              <a:rPr lang="es-ES" noProof="0" dirty="0">
                <a:latin typeface="Arial" panose="020B0604020202020204" pitchFamily="34" charset="0"/>
                <a:cs typeface="Arial" panose="020B0604020202020204" pitchFamily="34" charset="0"/>
              </a:rPr>
              <a:t>respuestas a varios voluntarios y discútalas brevemente (</a:t>
            </a:r>
            <a:r>
              <a:rPr lang="es-ES" i="1" noProof="0" dirty="0">
                <a:latin typeface="Arial" panose="020B0604020202020204" pitchFamily="34" charset="0"/>
                <a:cs typeface="Arial" panose="020B0604020202020204" pitchFamily="34" charset="0"/>
              </a:rPr>
              <a:t>si es necesario</a:t>
            </a:r>
            <a:r>
              <a:rPr lang="es-ES" noProof="0" dirty="0">
                <a:latin typeface="Arial" panose="020B0604020202020204" pitchFamily="34" charset="0"/>
                <a:cs typeface="Arial" panose="020B0604020202020204" pitchFamily="34" charset="0"/>
              </a:rPr>
              <a:t>). </a:t>
            </a:r>
            <a:r>
              <a:rPr lang="es-ES" b="1" noProof="0" dirty="0">
                <a:latin typeface="Arial" panose="020B0604020202020204" pitchFamily="34" charset="0"/>
                <a:cs typeface="Arial" panose="020B0604020202020204" pitchFamily="34" charset="0"/>
              </a:rPr>
              <a:t>&lt;CLICK&gt; </a:t>
            </a:r>
            <a:r>
              <a:rPr lang="es-ES" noProof="0" dirty="0">
                <a:latin typeface="Arial" panose="020B0604020202020204" pitchFamily="34" charset="0"/>
                <a:cs typeface="Arial" panose="020B0604020202020204" pitchFamily="34" charset="0"/>
              </a:rPr>
              <a:t>para avanzar a la diapositiva con la respuesta.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742473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p>
          <a:p>
            <a:endParaRPr lang="es-ES"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la</a:t>
            </a: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investigación de casos de una enfermedad es una de las medidas más importantes que se deben tomar a nivel de distrito en respuesta a los datos del sistema rutinario de vigilancia y respuesta a las enfermedades. </a:t>
            </a:r>
            <a:r>
              <a:rPr lang="es-ES" noProof="0" dirty="0">
                <a:latin typeface="Arial" panose="020B0604020202020204" pitchFamily="34" charset="0"/>
                <a:cs typeface="Arial" panose="020B0604020202020204" pitchFamily="34" charset="0"/>
              </a:rPr>
              <a:t>Las investigaciones de casos se llevan a cabo para planificar mejores actividades de prevención y control que sean eficaces. Además, la investigación de un caso suele ser el primer paso en la investigación de un posible brote.  La investigación de un caso de enfermedad transmisible puede determinar las medidas de control necesarias para prevenir la propagación de la enfermedad en la comunidad.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a:t>
            </a:r>
            <a:r>
              <a:rPr lang="es-ES" noProof="0" dirty="0">
                <a:latin typeface="Arial" panose="020B0604020202020204" pitchFamily="34" charset="0"/>
                <a:cs typeface="Arial" panose="020B0604020202020204" pitchFamily="34" charset="0"/>
              </a:rPr>
              <a:t>a investigación de casos también permitirá a la oficina de salud del distrito </a:t>
            </a:r>
            <a:r>
              <a:rPr lang="es-ES" b="1" noProof="0" dirty="0">
                <a:latin typeface="Arial" panose="020B0604020202020204" pitchFamily="34" charset="0"/>
                <a:cs typeface="Arial" panose="020B0604020202020204" pitchFamily="34" charset="0"/>
              </a:rPr>
              <a:t>Confirmar los casos notificados a través del sistema de vigilancia de la enfermedad </a:t>
            </a:r>
            <a:r>
              <a:rPr lang="es-ES" noProof="0" dirty="0">
                <a:latin typeface="Arial" panose="020B0604020202020204" pitchFamily="34" charset="0"/>
                <a:cs typeface="Arial" panose="020B0604020202020204" pitchFamily="34" charset="0"/>
              </a:rPr>
              <a:t>- los investigadores del brote pueden recolectar muestras adicionales o especiales para pruebas diagnósticas de laboratorio. </a:t>
            </a:r>
            <a:r>
              <a:rPr lang="es-ES" b="1" noProof="0" dirty="0">
                <a:latin typeface="Arial" panose="020B0604020202020204" pitchFamily="34" charset="0"/>
                <a:cs typeface="Arial" panose="020B0604020202020204" pitchFamily="34" charset="0"/>
              </a:rPr>
              <a:t>&lt;CLICK&gt; Identificar los factores de riesgo o la fuente o modo de transmisión </a:t>
            </a:r>
            <a:r>
              <a:rPr lang="es-ES" noProof="0" dirty="0">
                <a:latin typeface="Arial" panose="020B0604020202020204" pitchFamily="34" charset="0"/>
                <a:cs typeface="Arial" panose="020B0604020202020204" pitchFamily="34" charset="0"/>
              </a:rPr>
              <a:t>- La información de los informes de casos individuales puede combinarse a nivel local, estatal o nacional para determinar los factores de riesgo. </a:t>
            </a:r>
            <a:r>
              <a:rPr lang="es-ES" i="1" noProof="0" dirty="0">
                <a:latin typeface="Arial" panose="020B0604020202020204" pitchFamily="34" charset="0"/>
                <a:cs typeface="Arial" panose="020B0604020202020204" pitchFamily="34" charset="0"/>
              </a:rPr>
              <a:t>Ejemplos: ¿Viajó el paciente antes de la aparición de la enfermedad o la infección se adquirió localmente? </a:t>
            </a:r>
            <a:r>
              <a:rPr lang="es-ES" noProof="0" dirty="0">
                <a:latin typeface="Arial" panose="020B0604020202020204" pitchFamily="34" charset="0"/>
                <a:cs typeface="Arial" panose="020B0604020202020204" pitchFamily="34" charset="0"/>
              </a:rPr>
              <a:t>¿Cómo se infectó el paciente? ¿Quién más podría estar en riesgo por la misma fuente? </a:t>
            </a:r>
            <a:r>
              <a:rPr lang="es-ES" b="1" noProof="0" dirty="0">
                <a:latin typeface="Arial" panose="020B0604020202020204" pitchFamily="34" charset="0"/>
                <a:cs typeface="Arial" panose="020B0604020202020204" pitchFamily="34" charset="0"/>
              </a:rPr>
              <a:t>&lt;CLICK&gt;</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b="1"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los ejemplos para </a:t>
            </a:r>
            <a:r>
              <a:rPr lang="es-ES" sz="1200" b="1" u="none" noProof="0" dirty="0">
                <a:effectLst/>
                <a:latin typeface="Arial" panose="020B0604020202020204" pitchFamily="34" charset="0"/>
                <a:ea typeface="Times New Roman" panose="02020603050405020304" pitchFamily="18" charset="0"/>
                <a:cs typeface="Arial" panose="020B0604020202020204" pitchFamily="34" charset="0"/>
              </a:rPr>
              <a:t>determinar la necesidad de aislamiento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pueden incluir la pregunta "¿Quiénes son los contactos potencialmente infectados de este paciente?". "¿A quién podría haber transmitido la infección el paciente?". Los ejemplos para </a:t>
            </a:r>
            <a:r>
              <a:rPr lang="es-ES" sz="1200" b="1" u="none" noProof="0" dirty="0">
                <a:effectLst/>
                <a:latin typeface="Arial" panose="020B0604020202020204" pitchFamily="34" charset="0"/>
                <a:ea typeface="Times New Roman" panose="02020603050405020304" pitchFamily="18" charset="0"/>
                <a:cs typeface="Arial" panose="020B0604020202020204" pitchFamily="34" charset="0"/>
              </a:rPr>
              <a:t>determinar la necesidad de profilaxis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incluyen la prevención (</a:t>
            </a:r>
            <a:r>
              <a:rPr lang="es-ES" sz="1200" b="0" i="1" u="none" noProof="0" dirty="0">
                <a:effectLst/>
                <a:latin typeface="Arial" panose="020B0604020202020204" pitchFamily="34" charset="0"/>
                <a:ea typeface="Times New Roman" panose="02020603050405020304" pitchFamily="18" charset="0"/>
                <a:cs typeface="Arial" panose="020B0604020202020204" pitchFamily="34" charset="0"/>
              </a:rPr>
              <a:t>por ejemplo, vacunación</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el tratamiento o la profilaxis.</a:t>
            </a:r>
            <a:endParaRPr lang="es-ES" b="0" noProof="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b="1" noProof="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noProof="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noProof="0" dirty="0">
              <a:latin typeface="Arial" panose="020B0604020202020204" pitchFamily="34" charset="0"/>
              <a:cs typeface="Arial" panose="020B0604020202020204" pitchFamily="34" charset="0"/>
            </a:endParaRPr>
          </a:p>
          <a:p>
            <a:endParaRPr lang="es-ES" noProof="0" dirty="0">
              <a:latin typeface="Arial" panose="020B0604020202020204" pitchFamily="34"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38337401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485927030"/>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79414389"/>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87674"/>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35019183"/>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39380257"/>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87674"/>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027975738"/>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73936899"/>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77249807"/>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19056569"/>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98430278"/>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22520790"/>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56187051"/>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84617332"/>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457107063"/>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62299118"/>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23112382"/>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33483173"/>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52768910"/>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50740434"/>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90234644"/>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7383069"/>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DDF9B76-FE05-439C-AFBC-F4B8E0BCB38C}" type="datetimeFigureOut">
              <a:rPr lang="en-US" smtClean="0"/>
              <a:t>3/5/2026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46B9747D-FF17-464D-9F90-C2566AB75A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06015460"/>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968309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838049141"/>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4288964670"/>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140227610"/>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809804632"/>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701739574"/>
      </p:ext>
    </p:extLst>
  </p:cSld>
  <p:clrMapOvr>
    <a:masterClrMapping/>
  </p:clrMapOvr>
  <p:transition/>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2885861"/>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140157415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201698187"/>
      </p:ext>
    </p:extLst>
  </p:cSld>
  <p:clrMapOvr>
    <a:masterClrMapping/>
  </p:clrMapOvr>
  <p:transition/>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476DE968-5331-ECF8-27EB-A89BCF94E003}"/>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Tree>
    <p:extLst>
      <p:ext uri="{BB962C8B-B14F-4D97-AF65-F5344CB8AC3E}">
        <p14:creationId xmlns:p14="http://schemas.microsoft.com/office/powerpoint/2010/main" val="801369345"/>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33113426"/>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18737083"/>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047082678"/>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32742860"/>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956403567"/>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Clave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los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iconos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del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curso</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endParaRPr lang="en-US" sz="440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129797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Icono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err="1">
                          <a:solidFill>
                            <a:schemeClr val="dk1"/>
                          </a:solidFill>
                          <a:latin typeface="+mn-lt"/>
                          <a:ea typeface="Arial"/>
                          <a:cs typeface="Arial"/>
                          <a:sym typeface="Arial"/>
                        </a:rPr>
                        <a:t>Objetivos</a:t>
                      </a:r>
                      <a:r>
                        <a:rPr lang="en-US" sz="2000" b="1" dirty="0">
                          <a:solidFill>
                            <a:schemeClr val="dk1"/>
                          </a:solidFill>
                          <a:latin typeface="+mn-lt"/>
                          <a:ea typeface="Arial"/>
                          <a:cs typeface="Arial"/>
                          <a:sym typeface="Arial"/>
                        </a:rPr>
                        <a:t> </a:t>
                      </a:r>
                      <a:r>
                        <a:rPr lang="en-US" sz="2000" b="0" dirty="0">
                          <a:solidFill>
                            <a:schemeClr val="dk1"/>
                          </a:solidFill>
                          <a:latin typeface="+mn-lt"/>
                          <a:ea typeface="Arial"/>
                          <a:cs typeface="Arial"/>
                          <a:sym typeface="Arial"/>
                        </a:rPr>
                        <a:t>de la </a:t>
                      </a:r>
                      <a:r>
                        <a:rPr lang="en-US" sz="2000" b="0" dirty="0" err="1">
                          <a:solidFill>
                            <a:schemeClr val="dk1"/>
                          </a:solidFill>
                          <a:latin typeface="+mn-lt"/>
                          <a:ea typeface="Arial"/>
                          <a:cs typeface="Arial"/>
                          <a:sym typeface="Arial"/>
                        </a:rPr>
                        <a:t>sesión</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dirty="0">
                          <a:solidFill>
                            <a:schemeClr val="dk1"/>
                          </a:solidFill>
                          <a:latin typeface="+mn-lt"/>
                          <a:ea typeface="Arial"/>
                          <a:cs typeface="Arial"/>
                          <a:sym typeface="Arial"/>
                        </a:rPr>
                        <a:t>Diálogo de descubrimiento </a:t>
                      </a:r>
                      <a:r>
                        <a:rPr lang="es-ES" sz="2000" b="0" dirty="0">
                          <a:solidFill>
                            <a:schemeClr val="dk1"/>
                          </a:solidFill>
                          <a:latin typeface="+mn-lt"/>
                          <a:ea typeface="Arial"/>
                          <a:cs typeface="Arial"/>
                          <a:sym typeface="Arial"/>
                        </a:rPr>
                        <a:t>invita a compartir ideas </a:t>
                      </a:r>
                      <a:br>
                        <a:rPr lang="es-ES" sz="2000" b="0" dirty="0">
                          <a:solidFill>
                            <a:schemeClr val="dk1"/>
                          </a:solidFill>
                          <a:latin typeface="+mn-lt"/>
                          <a:ea typeface="Arial"/>
                          <a:cs typeface="Arial"/>
                          <a:sym typeface="Arial"/>
                        </a:rPr>
                      </a:br>
                      <a:r>
                        <a:rPr lang="es-ES" sz="2000" b="0" dirty="0">
                          <a:solidFill>
                            <a:schemeClr val="dk1"/>
                          </a:solidFill>
                          <a:latin typeface="+mn-lt"/>
                          <a:ea typeface="Arial"/>
                          <a:cs typeface="Arial"/>
                          <a:sym typeface="Arial"/>
                        </a:rPr>
                        <a:t>y experiencias</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dirty="0">
                          <a:solidFill>
                            <a:schemeClr val="dk1"/>
                          </a:solidFill>
                          <a:latin typeface="+mn-lt"/>
                          <a:ea typeface="Arial"/>
                          <a:cs typeface="Arial"/>
                          <a:sym typeface="Arial"/>
                        </a:rPr>
                        <a:t>Actividad </a:t>
                      </a:r>
                      <a:r>
                        <a:rPr lang="es-ES" sz="2000" b="0" dirty="0">
                          <a:solidFill>
                            <a:schemeClr val="dk1"/>
                          </a:solidFill>
                          <a:latin typeface="+mn-lt"/>
                          <a:ea typeface="Arial"/>
                          <a:cs typeface="Arial"/>
                          <a:sym typeface="Arial"/>
                        </a:rPr>
                        <a:t>realizada individualmente o en grupo</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err="1">
                          <a:solidFill>
                            <a:schemeClr val="dk1"/>
                          </a:solidFill>
                          <a:latin typeface="+mn-lt"/>
                          <a:ea typeface="Arial"/>
                          <a:cs typeface="Arial"/>
                          <a:sym typeface="Arial"/>
                        </a:rPr>
                        <a:t>Destaca</a:t>
                      </a:r>
                      <a:r>
                        <a:rPr lang="en-US" sz="2000" b="1"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multisectorial</a:t>
                      </a:r>
                      <a:r>
                        <a:rPr lang="en-US" sz="2000" b="0" dirty="0">
                          <a:solidFill>
                            <a:schemeClr val="dk1"/>
                          </a:solidFill>
                          <a:latin typeface="+mn-lt"/>
                          <a:ea typeface="Arial"/>
                          <a:cs typeface="Arial"/>
                          <a:sym typeface="Arial"/>
                        </a:rPr>
                        <a:t> o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de Una </a:t>
                      </a:r>
                      <a:br>
                        <a:rPr lang="en-US" sz="2000" b="0" dirty="0">
                          <a:solidFill>
                            <a:schemeClr val="dk1"/>
                          </a:solidFill>
                          <a:latin typeface="+mn-lt"/>
                          <a:ea typeface="Arial"/>
                          <a:cs typeface="Arial"/>
                          <a:sym typeface="Arial"/>
                        </a:rPr>
                      </a:br>
                      <a:r>
                        <a:rPr lang="en-US" sz="2000" b="0" dirty="0">
                          <a:solidFill>
                            <a:schemeClr val="dk1"/>
                          </a:solidFill>
                          <a:latin typeface="+mn-lt"/>
                          <a:ea typeface="Arial"/>
                          <a:cs typeface="Arial"/>
                          <a:sym typeface="Arial"/>
                        </a:rPr>
                        <a:t>Sola </a:t>
                      </a:r>
                      <a:r>
                        <a:rPr lang="en-US" sz="2000" b="0" dirty="0" err="1">
                          <a:solidFill>
                            <a:schemeClr val="dk1"/>
                          </a:solidFill>
                          <a:latin typeface="+mn-lt"/>
                          <a:ea typeface="Arial"/>
                          <a:cs typeface="Arial"/>
                          <a:sym typeface="Arial"/>
                        </a:rPr>
                        <a:t>Salud</a:t>
                      </a:r>
                      <a:endParaRPr lang="en-US" sz="2000" b="0" dirty="0">
                        <a:solidFill>
                          <a:schemeClr val="dk1"/>
                        </a:solidFill>
                        <a:latin typeface="+mn-lt"/>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53967442"/>
      </p:ext>
    </p:extLst>
  </p:cSld>
  <p:clrMapOvr>
    <a:masterClrMapping/>
  </p:clrMapOvr>
  <p:hf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0577838"/>
      </p:ext>
    </p:extLst>
  </p:cSld>
  <p:clrMap bg1="lt1" tx1="dk1" bg2="lt2" tx2="dk2" accent1="accent1" accent2="accent2" accent3="accent3" accent4="accent4" accent5="accent5" accent6="accent6" hlink="hlink" folHlink="folHlink"/>
  <p:sldLayoutIdLst>
    <p:sldLayoutId id="2147484796" r:id="rId1"/>
    <p:sldLayoutId id="2147484797" r:id="rId2"/>
    <p:sldLayoutId id="2147484798" r:id="rId3"/>
    <p:sldLayoutId id="2147484799" r:id="rId4"/>
    <p:sldLayoutId id="2147484800" r:id="rId5"/>
    <p:sldLayoutId id="2147484801" r:id="rId6"/>
    <p:sldLayoutId id="2147484802" r:id="rId7"/>
    <p:sldLayoutId id="2147484803" r:id="rId8"/>
    <p:sldLayoutId id="2147484804" r:id="rId9"/>
    <p:sldLayoutId id="2147484805" r:id="rId10"/>
    <p:sldLayoutId id="2147484806" r:id="rId11"/>
    <p:sldLayoutId id="2147484807" r:id="rId12"/>
    <p:sldLayoutId id="2147484808" r:id="rId13"/>
    <p:sldLayoutId id="2147484809" r:id="rId14"/>
    <p:sldLayoutId id="2147484810" r:id="rId15"/>
    <p:sldLayoutId id="2147484811" r:id="rId16"/>
    <p:sldLayoutId id="2147484812" r:id="rId17"/>
    <p:sldLayoutId id="2147484813" r:id="rId18"/>
    <p:sldLayoutId id="2147484814" r:id="rId19"/>
    <p:sldLayoutId id="2147484815" r:id="rId20"/>
    <p:sldLayoutId id="2147484816" r:id="rId21"/>
    <p:sldLayoutId id="2147484817" r:id="rId22"/>
    <p:sldLayoutId id="2147484818" r:id="rId23"/>
    <p:sldLayoutId id="2147484819" r:id="rId24"/>
    <p:sldLayoutId id="2147484820" r:id="rId25"/>
    <p:sldLayoutId id="2147484821" r:id="rId26"/>
    <p:sldLayoutId id="2147484822" r:id="rId27"/>
    <p:sldLayoutId id="2147484823" r:id="rId28"/>
    <p:sldLayoutId id="2147484824" r:id="rId29"/>
    <p:sldLayoutId id="2147484825" r:id="rId30"/>
    <p:sldLayoutId id="2147484826" r:id="rId31"/>
    <p:sldLayoutId id="2147484827" r:id="rId32"/>
    <p:sldLayoutId id="2147484828" r:id="rId33"/>
    <p:sldLayoutId id="2147484829" r:id="rId34"/>
    <p:sldLayoutId id="2147484830" r:id="rId35"/>
    <p:sldLayoutId id="2147484758" r:id="rId3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6.jpeg"/><Relationship Id="rId5" Type="http://schemas.openxmlformats.org/officeDocument/2006/relationships/image" Target="../media/image32.pn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hyperlink" Target="chrome-extension://efaidnbmnnnibpcajpcglclefindmkaj/https:/www.sanidad.gob.es/profesionales/saludPublica/ccayes/alertasActual/ebola/documentos/Protocolo_actuacion_Ebola.pdf"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Placeholder 1"/>
          <p:cNvSpPr>
            <a:spLocks noGrp="1"/>
          </p:cNvSpPr>
          <p:nvPr>
            <p:ph type="body" sz="quarter" idx="17"/>
          </p:nvPr>
        </p:nvSpPr>
        <p:spPr>
          <a:xfrm>
            <a:off x="518160" y="2447950"/>
            <a:ext cx="7607300" cy="1588535"/>
          </a:xfrm>
          <a:prstGeom prst="rect">
            <a:avLst/>
          </a:prstGeom>
        </p:spPr>
        <p:txBody>
          <a:bodyPr/>
          <a:lstStyle/>
          <a:p>
            <a:pPr>
              <a:spcBef>
                <a:spcPct val="0"/>
              </a:spcBef>
              <a:spcAft>
                <a:spcPct val="0"/>
              </a:spcAft>
            </a:pPr>
            <a:r>
              <a:rPr lang="es-ES" altLang="en-US" dirty="0">
                <a:cs typeface="Times New Roman" panose="02020603050405020304" pitchFamily="18" charset="0"/>
              </a:rPr>
              <a:t>Investigación de caso </a:t>
            </a:r>
          </a:p>
          <a:p>
            <a:pPr>
              <a:spcBef>
                <a:spcPct val="0"/>
              </a:spcBef>
              <a:spcAft>
                <a:spcPct val="0"/>
              </a:spcAft>
            </a:pPr>
            <a:endParaRPr lang="es-ES" altLang="en-US" dirty="0">
              <a:cs typeface="Times New Roman" panose="02020603050405020304" pitchFamily="18" charset="0"/>
            </a:endParaRPr>
          </a:p>
        </p:txBody>
      </p:sp>
      <p:sp>
        <p:nvSpPr>
          <p:cNvPr id="20486" name="Text Placeholder 4"/>
          <p:cNvSpPr>
            <a:spLocks noGrp="1"/>
          </p:cNvSpPr>
          <p:nvPr>
            <p:ph type="body" sz="quarter" idx="16"/>
          </p:nvPr>
        </p:nvSpPr>
        <p:spPr/>
        <p:txBody>
          <a:bodyPr/>
          <a:lstStyle/>
          <a:p>
            <a:pPr fontAlgn="base">
              <a:spcAft>
                <a:spcPct val="0"/>
              </a:spcAft>
            </a:pPr>
            <a:r>
              <a:rPr lang="es-ES" altLang="en-US" dirty="0"/>
              <a:t>Taller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25367-8997-ADE4-4A26-CC2CBCC3195A}"/>
              </a:ext>
            </a:extLst>
          </p:cNvPr>
          <p:cNvSpPr>
            <a:spLocks noGrp="1"/>
          </p:cNvSpPr>
          <p:nvPr>
            <p:ph type="title"/>
          </p:nvPr>
        </p:nvSpPr>
        <p:spPr>
          <a:xfrm>
            <a:off x="838200" y="-1"/>
            <a:ext cx="9752215" cy="1247775"/>
          </a:xfrm>
        </p:spPr>
        <p:txBody>
          <a:bodyPr lIns="91440" tIns="45720" rIns="91440" bIns="45720" anchor="t"/>
          <a:lstStyle/>
          <a:p>
            <a:r>
              <a:rPr lang="es-ES" dirty="0"/>
              <a:t>Objetivos de la investigación de </a:t>
            </a:r>
            <a:br>
              <a:rPr lang="es-ES" dirty="0"/>
            </a:br>
            <a:r>
              <a:rPr lang="es-ES" dirty="0"/>
              <a:t>casos: Respuestas</a:t>
            </a:r>
          </a:p>
        </p:txBody>
      </p:sp>
      <p:sp>
        <p:nvSpPr>
          <p:cNvPr id="8" name="Content Placeholder 5">
            <a:extLst>
              <a:ext uri="{FF2B5EF4-FFF2-40B4-BE49-F238E27FC236}">
                <a16:creationId xmlns:a16="http://schemas.microsoft.com/office/drawing/2014/main" id="{D3AC7FC4-3AAB-D154-115C-7D68586AA5D8}"/>
              </a:ext>
            </a:extLst>
          </p:cNvPr>
          <p:cNvSpPr>
            <a:spLocks noGrp="1"/>
          </p:cNvSpPr>
          <p:nvPr>
            <p:ph sz="half" idx="2"/>
          </p:nvPr>
        </p:nvSpPr>
        <p:spPr/>
        <p:txBody>
          <a:bodyPr anchor="ctr"/>
          <a:lstStyle/>
          <a:p>
            <a:r>
              <a:rPr lang="es-ES" dirty="0"/>
              <a:t>Confirmar el caso</a:t>
            </a:r>
          </a:p>
          <a:p>
            <a:r>
              <a:rPr lang="es-ES" dirty="0" err="1"/>
              <a:t>Identifícar</a:t>
            </a:r>
            <a:r>
              <a:rPr lang="es-ES" dirty="0"/>
              <a:t>:</a:t>
            </a:r>
          </a:p>
          <a:p>
            <a:pPr lvl="1">
              <a:buFont typeface="Wingdings" panose="05000000000000000000" pitchFamily="2" charset="2"/>
              <a:buChar char="§"/>
            </a:pPr>
            <a:r>
              <a:rPr lang="es-ES" dirty="0"/>
              <a:t>Factores de riesgo</a:t>
            </a:r>
          </a:p>
          <a:p>
            <a:pPr lvl="1">
              <a:buFont typeface="Wingdings" panose="05000000000000000000" pitchFamily="2" charset="2"/>
              <a:buChar char="§"/>
            </a:pPr>
            <a:r>
              <a:rPr lang="es-ES" dirty="0"/>
              <a:t>Fuente</a:t>
            </a:r>
          </a:p>
          <a:p>
            <a:pPr lvl="1">
              <a:buFont typeface="Wingdings" panose="05000000000000000000" pitchFamily="2" charset="2"/>
              <a:buChar char="§"/>
            </a:pPr>
            <a:r>
              <a:rPr lang="es-ES" dirty="0"/>
              <a:t>Modo de transmisión</a:t>
            </a:r>
          </a:p>
          <a:p>
            <a:r>
              <a:rPr lang="es-ES" dirty="0"/>
              <a:t>Determinar la necesidad de:</a:t>
            </a:r>
          </a:p>
          <a:p>
            <a:pPr lvl="1">
              <a:buFont typeface="Wingdings" panose="05000000000000000000" pitchFamily="2" charset="2"/>
              <a:buChar char="§"/>
            </a:pPr>
            <a:r>
              <a:rPr lang="es-ES" dirty="0"/>
              <a:t>Aislamiento/cuarentena</a:t>
            </a:r>
          </a:p>
          <a:p>
            <a:pPr lvl="1">
              <a:buFont typeface="Wingdings" panose="05000000000000000000" pitchFamily="2" charset="2"/>
              <a:buChar char="§"/>
            </a:pPr>
            <a:r>
              <a:rPr lang="es-ES" dirty="0"/>
              <a:t>Profilaxis</a:t>
            </a:r>
          </a:p>
        </p:txBody>
      </p:sp>
      <p:grpSp>
        <p:nvGrpSpPr>
          <p:cNvPr id="15" name="Group 14">
            <a:extLst>
              <a:ext uri="{FF2B5EF4-FFF2-40B4-BE49-F238E27FC236}">
                <a16:creationId xmlns:a16="http://schemas.microsoft.com/office/drawing/2014/main" id="{2EA6B4F9-B93B-349D-DB80-68887EF915FC}"/>
              </a:ext>
            </a:extLst>
          </p:cNvPr>
          <p:cNvGrpSpPr/>
          <p:nvPr/>
        </p:nvGrpSpPr>
        <p:grpSpPr>
          <a:xfrm>
            <a:off x="8399141" y="2220602"/>
            <a:ext cx="3057022" cy="2689166"/>
            <a:chOff x="7238445" y="3903294"/>
            <a:chExt cx="2362200" cy="2214872"/>
          </a:xfrm>
        </p:grpSpPr>
        <p:pic>
          <p:nvPicPr>
            <p:cNvPr id="3" name="Graphic 5" descr="Rooster with solid fill">
              <a:extLst>
                <a:ext uri="{FF2B5EF4-FFF2-40B4-BE49-F238E27FC236}">
                  <a16:creationId xmlns:a16="http://schemas.microsoft.com/office/drawing/2014/main" id="{CC28DBB0-8AFA-47C7-BC2F-B462C55A16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38445" y="4441766"/>
              <a:ext cx="914400" cy="914400"/>
            </a:xfrm>
            <a:prstGeom prst="rect">
              <a:avLst/>
            </a:prstGeom>
          </p:spPr>
        </p:pic>
        <p:pic>
          <p:nvPicPr>
            <p:cNvPr id="5" name="Graphic 8" descr="Rooster with solid fill">
              <a:extLst>
                <a:ext uri="{FF2B5EF4-FFF2-40B4-BE49-F238E27FC236}">
                  <a16:creationId xmlns:a16="http://schemas.microsoft.com/office/drawing/2014/main" id="{049F783E-83B3-4F63-9026-8EE7138B73A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60029" y="3903294"/>
              <a:ext cx="914400" cy="914400"/>
            </a:xfrm>
            <a:prstGeom prst="rect">
              <a:avLst/>
            </a:prstGeom>
          </p:spPr>
        </p:pic>
        <p:pic>
          <p:nvPicPr>
            <p:cNvPr id="6" name="Graphic 9" descr="Rooster with solid fill">
              <a:extLst>
                <a:ext uri="{FF2B5EF4-FFF2-40B4-BE49-F238E27FC236}">
                  <a16:creationId xmlns:a16="http://schemas.microsoft.com/office/drawing/2014/main" id="{3AEA6776-9384-4605-9FDC-E3EB610C3D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91545" y="5203765"/>
              <a:ext cx="914400" cy="914400"/>
            </a:xfrm>
            <a:prstGeom prst="rect">
              <a:avLst/>
            </a:prstGeom>
          </p:spPr>
        </p:pic>
        <p:pic>
          <p:nvPicPr>
            <p:cNvPr id="7" name="Graphic 10" descr="Rooster with solid fill">
              <a:extLst>
                <a:ext uri="{FF2B5EF4-FFF2-40B4-BE49-F238E27FC236}">
                  <a16:creationId xmlns:a16="http://schemas.microsoft.com/office/drawing/2014/main" id="{7A67E3B2-ED2A-4446-874D-44883BC658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45322" y="5203766"/>
              <a:ext cx="914400" cy="914400"/>
            </a:xfrm>
            <a:prstGeom prst="rect">
              <a:avLst/>
            </a:prstGeom>
          </p:spPr>
        </p:pic>
        <p:pic>
          <p:nvPicPr>
            <p:cNvPr id="9" name="Graphic 11" descr="Rooster with solid fill">
              <a:extLst>
                <a:ext uri="{FF2B5EF4-FFF2-40B4-BE49-F238E27FC236}">
                  <a16:creationId xmlns:a16="http://schemas.microsoft.com/office/drawing/2014/main" id="{C55213CA-FEC4-4DCB-A584-4FDFE274EB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86245" y="4436223"/>
              <a:ext cx="914400" cy="914400"/>
            </a:xfrm>
            <a:prstGeom prst="rect">
              <a:avLst/>
            </a:prstGeom>
          </p:spPr>
        </p:pic>
        <p:pic>
          <p:nvPicPr>
            <p:cNvPr id="14" name="Graphic 24" descr="Germ with solid fill">
              <a:extLst>
                <a:ext uri="{FF2B5EF4-FFF2-40B4-BE49-F238E27FC236}">
                  <a16:creationId xmlns:a16="http://schemas.microsoft.com/office/drawing/2014/main" id="{F27587DA-82BE-425E-A576-2D92921B44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764478">
              <a:off x="7964787" y="4553530"/>
              <a:ext cx="914400" cy="914400"/>
            </a:xfrm>
            <a:prstGeom prst="rect">
              <a:avLst/>
            </a:prstGeom>
          </p:spPr>
        </p:pic>
      </p:grpSp>
      <p:grpSp>
        <p:nvGrpSpPr>
          <p:cNvPr id="23" name="Group 22">
            <a:extLst>
              <a:ext uri="{FF2B5EF4-FFF2-40B4-BE49-F238E27FC236}">
                <a16:creationId xmlns:a16="http://schemas.microsoft.com/office/drawing/2014/main" id="{4590D50C-DD9C-1A0E-5248-3D47F04BAF5E}"/>
              </a:ext>
            </a:extLst>
          </p:cNvPr>
          <p:cNvGrpSpPr/>
          <p:nvPr/>
        </p:nvGrpSpPr>
        <p:grpSpPr>
          <a:xfrm>
            <a:off x="4580496" y="2332672"/>
            <a:ext cx="3642449" cy="3061753"/>
            <a:chOff x="4651563" y="2293245"/>
            <a:chExt cx="2888874" cy="2271510"/>
          </a:xfrm>
        </p:grpSpPr>
        <p:pic>
          <p:nvPicPr>
            <p:cNvPr id="16" name="Graphic 7" descr="Man with solid fill">
              <a:extLst>
                <a:ext uri="{FF2B5EF4-FFF2-40B4-BE49-F238E27FC236}">
                  <a16:creationId xmlns:a16="http://schemas.microsoft.com/office/drawing/2014/main" id="{F4F9421F-E096-41BD-AA68-B180BE05E3F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651563" y="2303855"/>
              <a:ext cx="903790" cy="903790"/>
            </a:xfrm>
            <a:prstGeom prst="rect">
              <a:avLst/>
            </a:prstGeom>
          </p:spPr>
        </p:pic>
        <p:pic>
          <p:nvPicPr>
            <p:cNvPr id="17" name="Graphic 12" descr="Man with solid fill">
              <a:extLst>
                <a:ext uri="{FF2B5EF4-FFF2-40B4-BE49-F238E27FC236}">
                  <a16:creationId xmlns:a16="http://schemas.microsoft.com/office/drawing/2014/main" id="{FB783738-C7CE-4C29-85E2-81155CBE4A9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2874" y="2977105"/>
              <a:ext cx="914400" cy="914400"/>
            </a:xfrm>
            <a:prstGeom prst="rect">
              <a:avLst/>
            </a:prstGeom>
          </p:spPr>
        </p:pic>
        <p:pic>
          <p:nvPicPr>
            <p:cNvPr id="18" name="Graphic 13" descr="Man with solid fill">
              <a:extLst>
                <a:ext uri="{FF2B5EF4-FFF2-40B4-BE49-F238E27FC236}">
                  <a16:creationId xmlns:a16="http://schemas.microsoft.com/office/drawing/2014/main" id="{9B851EF2-A339-493F-A30B-061B73EFDD2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49266" y="3650355"/>
              <a:ext cx="914400" cy="914400"/>
            </a:xfrm>
            <a:prstGeom prst="rect">
              <a:avLst/>
            </a:prstGeom>
          </p:spPr>
        </p:pic>
        <p:pic>
          <p:nvPicPr>
            <p:cNvPr id="19" name="Graphic 18" descr="Woman with solid fill">
              <a:extLst>
                <a:ext uri="{FF2B5EF4-FFF2-40B4-BE49-F238E27FC236}">
                  <a16:creationId xmlns:a16="http://schemas.microsoft.com/office/drawing/2014/main" id="{82786326-B3A9-435F-A94C-5577068F4DB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819737" y="2293245"/>
              <a:ext cx="914400" cy="914400"/>
            </a:xfrm>
            <a:prstGeom prst="rect">
              <a:avLst/>
            </a:prstGeom>
          </p:spPr>
        </p:pic>
        <p:pic>
          <p:nvPicPr>
            <p:cNvPr id="20" name="Graphic 19" descr="Woman with solid fill">
              <a:extLst>
                <a:ext uri="{FF2B5EF4-FFF2-40B4-BE49-F238E27FC236}">
                  <a16:creationId xmlns:a16="http://schemas.microsoft.com/office/drawing/2014/main" id="{C8B6744D-AC69-4832-8196-D04713E7440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12721" y="2918023"/>
              <a:ext cx="914400" cy="914400"/>
            </a:xfrm>
            <a:prstGeom prst="rect">
              <a:avLst/>
            </a:prstGeom>
          </p:spPr>
        </p:pic>
        <p:pic>
          <p:nvPicPr>
            <p:cNvPr id="21" name="Graphic 20" descr="Woman with solid fill">
              <a:extLst>
                <a:ext uri="{FF2B5EF4-FFF2-40B4-BE49-F238E27FC236}">
                  <a16:creationId xmlns:a16="http://schemas.microsoft.com/office/drawing/2014/main" id="{F264664E-0488-4DD2-88B7-F34D5DFA8BA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626037" y="3650355"/>
              <a:ext cx="914400" cy="914400"/>
            </a:xfrm>
            <a:prstGeom prst="rect">
              <a:avLst/>
            </a:prstGeom>
          </p:spPr>
        </p:pic>
        <p:pic>
          <p:nvPicPr>
            <p:cNvPr id="22" name="Graphic 22" descr="Germ with solid fill">
              <a:extLst>
                <a:ext uri="{FF2B5EF4-FFF2-40B4-BE49-F238E27FC236}">
                  <a16:creationId xmlns:a16="http://schemas.microsoft.com/office/drawing/2014/main" id="{0CE3F675-DCFB-4513-A621-48004EA16C1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1226601">
              <a:off x="5607374" y="2916332"/>
              <a:ext cx="914400" cy="914400"/>
            </a:xfrm>
            <a:prstGeom prst="rect">
              <a:avLst/>
            </a:prstGeom>
          </p:spPr>
        </p:pic>
      </p:grpSp>
    </p:spTree>
    <p:extLst>
      <p:ext uri="{BB962C8B-B14F-4D97-AF65-F5344CB8AC3E}">
        <p14:creationId xmlns:p14="http://schemas.microsoft.com/office/powerpoint/2010/main" val="2111377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0AE2E-1B67-545F-32D5-5C01CD4E24CA}"/>
              </a:ext>
            </a:extLst>
          </p:cNvPr>
          <p:cNvSpPr>
            <a:spLocks noGrp="1"/>
          </p:cNvSpPr>
          <p:nvPr>
            <p:ph type="title"/>
          </p:nvPr>
        </p:nvSpPr>
        <p:spPr/>
        <p:txBody>
          <a:bodyPr/>
          <a:lstStyle/>
          <a:p>
            <a:r>
              <a:rPr lang="es-ES" dirty="0"/>
              <a:t>Preguntas en la investigación de casos</a:t>
            </a:r>
          </a:p>
        </p:txBody>
      </p:sp>
      <p:sp>
        <p:nvSpPr>
          <p:cNvPr id="3" name="Content Placeholder 2">
            <a:extLst>
              <a:ext uri="{FF2B5EF4-FFF2-40B4-BE49-F238E27FC236}">
                <a16:creationId xmlns:a16="http://schemas.microsoft.com/office/drawing/2014/main" id="{13C435C9-9568-BB74-E891-6F3EBF10252A}"/>
              </a:ext>
            </a:extLst>
          </p:cNvPr>
          <p:cNvSpPr>
            <a:spLocks noGrp="1"/>
          </p:cNvSpPr>
          <p:nvPr>
            <p:ph sz="half" idx="2"/>
          </p:nvPr>
        </p:nvSpPr>
        <p:spPr>
          <a:xfrm>
            <a:off x="838199" y="1478857"/>
            <a:ext cx="10765221" cy="800101"/>
          </a:xfrm>
        </p:spPr>
        <p:txBody>
          <a:bodyPr anchor="ctr"/>
          <a:lstStyle/>
          <a:p>
            <a:pPr marL="0" indent="0" algn="ctr">
              <a:buNone/>
            </a:pPr>
            <a:r>
              <a:rPr lang="es-ES" sz="2800" dirty="0">
                <a:effectLst/>
                <a:latin typeface="Arial" panose="020B0604020202020204" pitchFamily="34" charset="0"/>
                <a:ea typeface="Times New Roman" panose="02020603050405020304" pitchFamily="18" charset="0"/>
                <a:cs typeface="Arial" panose="020B0604020202020204" pitchFamily="34" charset="0"/>
              </a:rPr>
              <a:t>¿Qué preguntas pueden responder las investigaciones de casos?</a:t>
            </a:r>
            <a:endParaRPr lang="es-ES" dirty="0"/>
          </a:p>
        </p:txBody>
      </p:sp>
      <p:pic>
        <p:nvPicPr>
          <p:cNvPr id="5124" name="Picture 4">
            <a:extLst>
              <a:ext uri="{FF2B5EF4-FFF2-40B4-BE49-F238E27FC236}">
                <a16:creationId xmlns:a16="http://schemas.microsoft.com/office/drawing/2014/main" id="{0E609E52-FA96-303A-CF07-BD4CAD38EC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9901" y="2281652"/>
            <a:ext cx="5492197" cy="41191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888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6233E-281F-6A3E-584C-3CB182890158}"/>
              </a:ext>
            </a:extLst>
          </p:cNvPr>
          <p:cNvSpPr>
            <a:spLocks noGrp="1"/>
          </p:cNvSpPr>
          <p:nvPr>
            <p:ph type="title"/>
          </p:nvPr>
        </p:nvSpPr>
        <p:spPr>
          <a:xfrm>
            <a:off x="838200" y="0"/>
            <a:ext cx="9752215" cy="1247775"/>
          </a:xfrm>
        </p:spPr>
        <p:txBody>
          <a:bodyPr lIns="91440" tIns="45720" rIns="91440" bIns="45720" anchor="t"/>
          <a:lstStyle/>
          <a:p>
            <a:r>
              <a:rPr lang="es-ES" dirty="0"/>
              <a:t>Preguntas en la investigación de </a:t>
            </a:r>
            <a:br>
              <a:rPr lang="es-ES" dirty="0"/>
            </a:br>
            <a:r>
              <a:rPr lang="es-ES" dirty="0"/>
              <a:t>casos: Respuestas</a:t>
            </a:r>
          </a:p>
        </p:txBody>
      </p:sp>
      <p:sp>
        <p:nvSpPr>
          <p:cNvPr id="3" name="Content Placeholder 2">
            <a:extLst>
              <a:ext uri="{FF2B5EF4-FFF2-40B4-BE49-F238E27FC236}">
                <a16:creationId xmlns:a16="http://schemas.microsoft.com/office/drawing/2014/main" id="{BB895674-F52D-6845-5F98-D7B27FFB8877}"/>
              </a:ext>
            </a:extLst>
          </p:cNvPr>
          <p:cNvSpPr>
            <a:spLocks noGrp="1"/>
          </p:cNvSpPr>
          <p:nvPr>
            <p:ph sz="half" idx="2"/>
          </p:nvPr>
        </p:nvSpPr>
        <p:spPr/>
        <p:txBody>
          <a:bodyPr anchor="ctr"/>
          <a:lstStyle/>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¿Qué enfermedad específica es responsable de la enfermedad? </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Si la enfermedad está en los animales, ¿supone un riesgo para </a:t>
            </a:r>
            <a:b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los humanos? </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¿Los síntomas coinciden con los criterios de definición del caso?</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¿Qué exposiciones, factores o comportamientos están asociados </a:t>
            </a:r>
            <a:b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al </a:t>
            </a:r>
            <a:r>
              <a:rPr lang="es-ES"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caso</a:t>
            </a: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¿Existe alguna enfermedad similar entre familiares o contactos? </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¿Alguna enfermedad similar entre otras especies animales o en </a:t>
            </a:r>
            <a:b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otras explotaciones?</a:t>
            </a:r>
          </a:p>
          <a:p>
            <a:pPr marL="342900" marR="0" lvl="0" indent="-342900" algn="l" defTabSz="914400" rtl="0" eaLnBrk="0" fontAlgn="base" latinLnBrk="0" hangingPunct="0">
              <a:lnSpc>
                <a:spcPct val="115000"/>
              </a:lnSpc>
              <a:spcBef>
                <a:spcPts val="0"/>
              </a:spcBef>
              <a:spcAft>
                <a:spcPts val="0"/>
              </a:spcAft>
              <a:buClrTx/>
              <a:buSzTx/>
              <a:buFont typeface="Symbol" panose="05050102010706020507" pitchFamily="18" charset="2"/>
              <a:buChar char=""/>
              <a:tabLst>
                <a:tab pos="3486150" algn="l"/>
              </a:tabLst>
              <a:defRPr/>
            </a:pP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¿Cuál es la posible fuente y/o modo de transmisión de la enfermedad?</a:t>
            </a:r>
          </a:p>
          <a:p>
            <a:pPr marL="342900" marR="0" lvl="0" indent="-342900" algn="l" defTabSz="914400" rtl="0" eaLnBrk="0" fontAlgn="base" latinLnBrk="0" hangingPunct="0">
              <a:lnSpc>
                <a:spcPct val="115000"/>
              </a:lnSpc>
              <a:spcBef>
                <a:spcPts val="0"/>
              </a:spcBef>
              <a:spcAft>
                <a:spcPts val="1200"/>
              </a:spcAft>
              <a:buClrTx/>
              <a:buSzTx/>
              <a:buFont typeface="Symbol" panose="05050102010706020507" pitchFamily="18" charset="2"/>
              <a:buChar char=""/>
              <a:tabLst>
                <a:tab pos="3486150" algn="l"/>
              </a:tabLst>
              <a:defRPr/>
            </a:pPr>
            <a:r>
              <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¿Hay necesidad de tratamiento, aislamiento, cuarentena o profilaxis?</a:t>
            </a:r>
            <a:endParaRPr lang="es-ES" sz="2400" dirty="0"/>
          </a:p>
        </p:txBody>
      </p:sp>
    </p:spTree>
    <p:extLst>
      <p:ext uri="{BB962C8B-B14F-4D97-AF65-F5344CB8AC3E}">
        <p14:creationId xmlns:p14="http://schemas.microsoft.com/office/powerpoint/2010/main" val="397832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083B7A8-1E18-7236-BA3B-1564D25C8773}"/>
              </a:ext>
            </a:extLst>
          </p:cNvPr>
          <p:cNvSpPr>
            <a:spLocks noGrp="1"/>
          </p:cNvSpPr>
          <p:nvPr>
            <p:ph sz="half" idx="2"/>
          </p:nvPr>
        </p:nvSpPr>
        <p:spPr/>
        <p:txBody>
          <a:bodyPr/>
          <a:lstStyle/>
          <a:p>
            <a:r>
              <a:rPr lang="es-ES" dirty="0"/>
              <a:t>Enfermedades de declaración inmediata</a:t>
            </a:r>
          </a:p>
          <a:p>
            <a:r>
              <a:rPr lang="es-ES" dirty="0"/>
              <a:t>Síndrome clínico o evolución de la enfermedad inusuales</a:t>
            </a:r>
          </a:p>
          <a:p>
            <a:r>
              <a:rPr lang="es-ES" dirty="0"/>
              <a:t>Datos demográficos inusuales</a:t>
            </a:r>
          </a:p>
          <a:p>
            <a:r>
              <a:rPr lang="es-ES" dirty="0"/>
              <a:t>Infecciones emergentes</a:t>
            </a:r>
          </a:p>
          <a:p>
            <a:r>
              <a:rPr lang="es-ES" dirty="0"/>
              <a:t>Conglomerados y casos de brotes</a:t>
            </a:r>
          </a:p>
          <a:p>
            <a:endParaRPr lang="es-ES" dirty="0"/>
          </a:p>
        </p:txBody>
      </p:sp>
      <p:sp>
        <p:nvSpPr>
          <p:cNvPr id="2" name="Title 1"/>
          <p:cNvSpPr>
            <a:spLocks noGrp="1"/>
          </p:cNvSpPr>
          <p:nvPr>
            <p:ph type="title"/>
          </p:nvPr>
        </p:nvSpPr>
        <p:spPr/>
        <p:txBody>
          <a:bodyPr/>
          <a:lstStyle/>
          <a:p>
            <a:r>
              <a:rPr lang="es-ES" dirty="0"/>
              <a:t>¿Qué casos deben investigarse?</a:t>
            </a:r>
          </a:p>
        </p:txBody>
      </p:sp>
      <p:grpSp>
        <p:nvGrpSpPr>
          <p:cNvPr id="10" name="Group 9">
            <a:extLst>
              <a:ext uri="{FF2B5EF4-FFF2-40B4-BE49-F238E27FC236}">
                <a16:creationId xmlns:a16="http://schemas.microsoft.com/office/drawing/2014/main" id="{0A28FF24-B79A-C466-9097-AC000246FC74}"/>
              </a:ext>
            </a:extLst>
          </p:cNvPr>
          <p:cNvGrpSpPr/>
          <p:nvPr/>
        </p:nvGrpSpPr>
        <p:grpSpPr>
          <a:xfrm>
            <a:off x="6705600" y="2614032"/>
            <a:ext cx="4456670" cy="3504134"/>
            <a:chOff x="6177977" y="3501186"/>
            <a:chExt cx="4292868" cy="3057265"/>
          </a:xfrm>
        </p:grpSpPr>
        <p:pic>
          <p:nvPicPr>
            <p:cNvPr id="4" name="Picture 3" descr="Magnifier placed on a white background">
              <a:extLst>
                <a:ext uri="{FF2B5EF4-FFF2-40B4-BE49-F238E27FC236}">
                  <a16:creationId xmlns:a16="http://schemas.microsoft.com/office/drawing/2014/main" id="{C8F7333F-99FF-B39B-E418-F101D671F2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684" t="24127" r="22284" b="19096"/>
            <a:stretch/>
          </p:blipFill>
          <p:spPr>
            <a:xfrm>
              <a:off x="6268304" y="3501186"/>
              <a:ext cx="4202541" cy="3057265"/>
            </a:xfrm>
            <a:prstGeom prst="rect">
              <a:avLst/>
            </a:prstGeom>
            <a:ln>
              <a:solidFill>
                <a:schemeClr val="tx1"/>
              </a:solidFill>
            </a:ln>
          </p:spPr>
        </p:pic>
        <p:sp>
          <p:nvSpPr>
            <p:cNvPr id="5" name="Rectangle 4">
              <a:extLst>
                <a:ext uri="{FF2B5EF4-FFF2-40B4-BE49-F238E27FC236}">
                  <a16:creationId xmlns:a16="http://schemas.microsoft.com/office/drawing/2014/main" id="{813B88C0-2459-E63F-9492-D1B865813698}"/>
                </a:ext>
              </a:extLst>
            </p:cNvPr>
            <p:cNvSpPr/>
            <p:nvPr/>
          </p:nvSpPr>
          <p:spPr>
            <a:xfrm rot="20458826">
              <a:off x="6177977" y="4245285"/>
              <a:ext cx="4140926" cy="859255"/>
            </a:xfrm>
            <a:prstGeom prst="rect">
              <a:avLst/>
            </a:prstGeom>
            <a:noFill/>
            <a:ln>
              <a:solidFill>
                <a:schemeClr val="tx1"/>
              </a:solidFill>
            </a:ln>
          </p:spPr>
          <p:txBody>
            <a:bodyPr wrap="none" lIns="91440" tIns="45720" rIns="91440" bIns="45720">
              <a:spAutoFit/>
            </a:bodyPr>
            <a:lstStyle/>
            <a:p>
              <a:pPr algn="ctr"/>
              <a:r>
                <a:rPr lang="en-US" sz="6000" b="1" cap="none" spc="0" dirty="0">
                  <a:ln w="0"/>
                  <a:solidFill>
                    <a:srgbClr val="F7941D"/>
                  </a:solidFill>
                  <a:effectLst>
                    <a:outerShdw blurRad="38100" dist="19050" dir="2700000" algn="tl" rotWithShape="0">
                      <a:schemeClr val="dk1">
                        <a:alpha val="40000"/>
                      </a:schemeClr>
                    </a:outerShdw>
                  </a:effectLst>
                  <a:latin typeface="+mj-lt"/>
                </a:rPr>
                <a:t>INVESTIGAR</a:t>
              </a:r>
            </a:p>
          </p:txBody>
        </p:sp>
      </p:grpSp>
    </p:spTree>
    <p:extLst>
      <p:ext uri="{BB962C8B-B14F-4D97-AF65-F5344CB8AC3E}">
        <p14:creationId xmlns:p14="http://schemas.microsoft.com/office/powerpoint/2010/main" val="2547409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2721A60-A80A-282A-82C4-8B8D2FEE78C5}"/>
              </a:ext>
            </a:extLst>
          </p:cNvPr>
          <p:cNvSpPr>
            <a:spLocks noGrp="1"/>
          </p:cNvSpPr>
          <p:nvPr>
            <p:ph sz="half" idx="2"/>
          </p:nvPr>
        </p:nvSpPr>
        <p:spPr>
          <a:xfrm>
            <a:off x="838199" y="1478857"/>
            <a:ext cx="8338457" cy="4639309"/>
          </a:xfrm>
        </p:spPr>
        <p:txBody>
          <a:bodyPr/>
          <a:lstStyle/>
          <a:p>
            <a:r>
              <a:rPr lang="es-ES" dirty="0"/>
              <a:t>La OMS aplica el RSI (2005) en todo el mundo</a:t>
            </a:r>
          </a:p>
          <a:p>
            <a:r>
              <a:rPr lang="es-ES" dirty="0"/>
              <a:t>Los 196 Estados miembros de la OMS </a:t>
            </a:r>
            <a:br>
              <a:rPr lang="es-ES" dirty="0"/>
            </a:br>
            <a:r>
              <a:rPr lang="es-ES" dirty="0"/>
              <a:t>aceptan informar:</a:t>
            </a:r>
          </a:p>
          <a:p>
            <a:pPr lvl="1">
              <a:buFont typeface="Wingdings" panose="05000000000000000000" pitchFamily="2" charset="2"/>
              <a:buChar char="§"/>
            </a:pPr>
            <a:r>
              <a:rPr lang="es-ES" dirty="0"/>
              <a:t>Viruela</a:t>
            </a:r>
          </a:p>
          <a:p>
            <a:pPr lvl="1">
              <a:buFont typeface="Wingdings" panose="05000000000000000000" pitchFamily="2" charset="2"/>
              <a:buChar char="§"/>
            </a:pPr>
            <a:r>
              <a:rPr lang="es-ES" dirty="0"/>
              <a:t>Poliomielitis (por poliovirus salvaje)</a:t>
            </a:r>
          </a:p>
          <a:p>
            <a:pPr lvl="1">
              <a:buFont typeface="Wingdings" panose="05000000000000000000" pitchFamily="2" charset="2"/>
              <a:buChar char="§"/>
            </a:pPr>
            <a:r>
              <a:rPr lang="es-ES" dirty="0"/>
              <a:t>Influenza humana causada por un nuevo subtipo</a:t>
            </a:r>
          </a:p>
          <a:p>
            <a:pPr lvl="1">
              <a:buFont typeface="Wingdings" panose="05000000000000000000" pitchFamily="2" charset="2"/>
              <a:buChar char="§"/>
            </a:pPr>
            <a:r>
              <a:rPr lang="es-ES" dirty="0"/>
              <a:t>Síndrome respiratorio agudo grave (SARS)</a:t>
            </a:r>
          </a:p>
          <a:p>
            <a:r>
              <a:rPr lang="es-ES" dirty="0"/>
              <a:t>La OMS puede declarar una emergencia de salud pública de importancia internacional (</a:t>
            </a:r>
            <a:r>
              <a:rPr lang="es-GT" b="0" i="0" dirty="0">
                <a:solidFill>
                  <a:srgbClr val="474747"/>
                </a:solidFill>
                <a:effectLst/>
                <a:latin typeface="Roboto" panose="02000000000000000000" pitchFamily="2" charset="0"/>
              </a:rPr>
              <a:t>ESPII</a:t>
            </a:r>
            <a:r>
              <a:rPr lang="es-ES" dirty="0"/>
              <a:t>)</a:t>
            </a:r>
          </a:p>
          <a:p>
            <a:pPr marL="914400" lvl="2">
              <a:buFont typeface="Wingdings" panose="05000000000000000000" pitchFamily="2" charset="2"/>
              <a:buChar char="§"/>
            </a:pPr>
            <a:r>
              <a:rPr lang="es-ES" sz="2400" dirty="0"/>
              <a:t>Ejemplos: Zika, epidemias de Ébola, COVID-19</a:t>
            </a:r>
          </a:p>
        </p:txBody>
      </p:sp>
      <p:sp>
        <p:nvSpPr>
          <p:cNvPr id="2" name="Title 1"/>
          <p:cNvSpPr>
            <a:spLocks noGrp="1"/>
          </p:cNvSpPr>
          <p:nvPr>
            <p:ph type="title"/>
          </p:nvPr>
        </p:nvSpPr>
        <p:spPr>
          <a:prstGeom prst="rect">
            <a:avLst/>
          </a:prstGeom>
        </p:spPr>
        <p:txBody>
          <a:bodyPr/>
          <a:lstStyle/>
          <a:p>
            <a:r>
              <a:rPr lang="es-ES" dirty="0"/>
              <a:t>Reglamento Sanitario Internacional (RSI)</a:t>
            </a:r>
          </a:p>
        </p:txBody>
      </p:sp>
      <p:pic>
        <p:nvPicPr>
          <p:cNvPr id="3078" name="Picture 6" descr="International Health Regulations - PAHO/WHO | Pan American Health  Organization">
            <a:extLst>
              <a:ext uri="{FF2B5EF4-FFF2-40B4-BE49-F238E27FC236}">
                <a16:creationId xmlns:a16="http://schemas.microsoft.com/office/drawing/2014/main" id="{024E4DE6-C301-A78E-33C9-5A75719B2D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7876" y="1997313"/>
            <a:ext cx="2504268" cy="360239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7D4CD4E6-21D6-2518-1752-0DA7D04BAF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76656" y="1997313"/>
            <a:ext cx="2525488" cy="3603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84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C9D169E-393F-CFB8-3575-64992717F385}"/>
              </a:ext>
            </a:extLst>
          </p:cNvPr>
          <p:cNvPicPr>
            <a:picLocks noChangeAspect="1"/>
          </p:cNvPicPr>
          <p:nvPr/>
        </p:nvPicPr>
        <p:blipFill>
          <a:blip r:embed="rId3"/>
          <a:srcRect b="17364"/>
          <a:stretch/>
        </p:blipFill>
        <p:spPr>
          <a:xfrm>
            <a:off x="637952" y="4102396"/>
            <a:ext cx="4901961" cy="2277139"/>
          </a:xfrm>
          <a:prstGeom prst="rect">
            <a:avLst/>
          </a:prstGeom>
        </p:spPr>
      </p:pic>
      <p:sp>
        <p:nvSpPr>
          <p:cNvPr id="9" name="Content Placeholder 8">
            <a:extLst>
              <a:ext uri="{FF2B5EF4-FFF2-40B4-BE49-F238E27FC236}">
                <a16:creationId xmlns:a16="http://schemas.microsoft.com/office/drawing/2014/main" id="{A5EEA2D8-B14A-A668-B861-0BC42CF03852}"/>
              </a:ext>
            </a:extLst>
          </p:cNvPr>
          <p:cNvSpPr>
            <a:spLocks noGrp="1"/>
          </p:cNvSpPr>
          <p:nvPr>
            <p:ph sz="half" idx="2"/>
          </p:nvPr>
        </p:nvSpPr>
        <p:spPr>
          <a:xfrm>
            <a:off x="838200" y="1478857"/>
            <a:ext cx="4772594" cy="4639309"/>
          </a:xfrm>
        </p:spPr>
        <p:txBody>
          <a:bodyPr anchor="t"/>
          <a:lstStyle/>
          <a:p>
            <a:r>
              <a:rPr lang="es-ES" dirty="0"/>
              <a:t>Para 2023,la OMSA ha enumerado 206 enfermedades de animales terrestres y acuáticos de declaración obligatoria</a:t>
            </a:r>
          </a:p>
          <a:p>
            <a:r>
              <a:rPr lang="es-ES" dirty="0"/>
              <a:t>La lista se revisa y actualiza anualmente</a:t>
            </a:r>
          </a:p>
        </p:txBody>
      </p:sp>
      <p:sp>
        <p:nvSpPr>
          <p:cNvPr id="2" name="Title 1">
            <a:extLst>
              <a:ext uri="{FF2B5EF4-FFF2-40B4-BE49-F238E27FC236}">
                <a16:creationId xmlns:a16="http://schemas.microsoft.com/office/drawing/2014/main" id="{169CF8D8-3881-B2AF-6A23-7204B44FC33C}"/>
              </a:ext>
            </a:extLst>
          </p:cNvPr>
          <p:cNvSpPr>
            <a:spLocks noGrp="1"/>
          </p:cNvSpPr>
          <p:nvPr>
            <p:ph type="title"/>
          </p:nvPr>
        </p:nvSpPr>
        <p:spPr>
          <a:xfrm>
            <a:off x="838200" y="0"/>
            <a:ext cx="10515600" cy="1257300"/>
          </a:xfrm>
        </p:spPr>
        <p:txBody>
          <a:bodyPr/>
          <a:lstStyle/>
          <a:p>
            <a:r>
              <a:rPr lang="es-ES" dirty="0"/>
              <a:t>OMSA - Enfermedades de declaración obligatoria internacional</a:t>
            </a:r>
          </a:p>
        </p:txBody>
      </p:sp>
      <p:sp>
        <p:nvSpPr>
          <p:cNvPr id="10" name="Text Placeholder 4">
            <a:extLst>
              <a:ext uri="{FF2B5EF4-FFF2-40B4-BE49-F238E27FC236}">
                <a16:creationId xmlns:a16="http://schemas.microsoft.com/office/drawing/2014/main" id="{B370A2BE-98E8-1E24-F654-CEC9803E601D}"/>
              </a:ext>
            </a:extLst>
          </p:cNvPr>
          <p:cNvSpPr>
            <a:spLocks noGrp="1"/>
          </p:cNvSpPr>
          <p:nvPr>
            <p:ph type="body" sz="quarter" idx="16"/>
          </p:nvPr>
        </p:nvSpPr>
        <p:spPr/>
        <p:txBody>
          <a:bodyPr/>
          <a:lstStyle/>
          <a:p>
            <a:r>
              <a:rPr lang="en-US" dirty="0"/>
              <a:t>https://www.woah.org/es/inicio/</a:t>
            </a:r>
          </a:p>
        </p:txBody>
      </p:sp>
      <p:pic>
        <p:nvPicPr>
          <p:cNvPr id="3" name="Picture 2">
            <a:extLst>
              <a:ext uri="{FF2B5EF4-FFF2-40B4-BE49-F238E27FC236}">
                <a16:creationId xmlns:a16="http://schemas.microsoft.com/office/drawing/2014/main" id="{3209FABC-A6FE-6A9B-23E2-A2AB98F88AC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8877" y="1962574"/>
            <a:ext cx="5546270" cy="3672626"/>
          </a:xfrm>
          <a:prstGeom prst="rect">
            <a:avLst/>
          </a:prstGeom>
          <a:noFill/>
          <a:ln>
            <a:solidFill>
              <a:schemeClr val="tx1"/>
            </a:solidFill>
          </a:ln>
        </p:spPr>
      </p:pic>
    </p:spTree>
    <p:extLst>
      <p:ext uri="{BB962C8B-B14F-4D97-AF65-F5344CB8AC3E}">
        <p14:creationId xmlns:p14="http://schemas.microsoft.com/office/powerpoint/2010/main" val="87395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p:txBody>
          <a:bodyPr lIns="91440" tIns="45720" rIns="91440" bIns="45720" anchor="t"/>
          <a:lstStyle/>
          <a:p>
            <a:pPr>
              <a:spcBef>
                <a:spcPts val="1800"/>
              </a:spcBef>
            </a:pPr>
            <a:endParaRPr lang="en-US" dirty="0"/>
          </a:p>
          <a:p>
            <a:pPr marL="0" indent="0">
              <a:buNone/>
            </a:pPr>
            <a:endParaRPr lang="en-US" dirty="0"/>
          </a:p>
        </p:txBody>
      </p:sp>
      <p:sp>
        <p:nvSpPr>
          <p:cNvPr id="16" name="Title 15">
            <a:extLst>
              <a:ext uri="{FF2B5EF4-FFF2-40B4-BE49-F238E27FC236}">
                <a16:creationId xmlns:a16="http://schemas.microsoft.com/office/drawing/2014/main" id="{6D476CC9-41B6-4D36-DEAC-E51456AD16B9}"/>
              </a:ext>
            </a:extLst>
          </p:cNvPr>
          <p:cNvSpPr>
            <a:spLocks noGrp="1"/>
          </p:cNvSpPr>
          <p:nvPr>
            <p:ph type="title"/>
          </p:nvPr>
        </p:nvSpPr>
        <p:spPr>
          <a:xfrm>
            <a:off x="838200" y="0"/>
            <a:ext cx="10515600" cy="1257300"/>
          </a:xfrm>
        </p:spPr>
        <p:txBody>
          <a:bodyPr/>
          <a:lstStyle/>
          <a:p>
            <a:r>
              <a:rPr lang="es-ES" sz="4400" dirty="0"/>
              <a:t>Normativa sobre enfermedades de declaración obligatoria</a:t>
            </a:r>
          </a:p>
        </p:txBody>
      </p:sp>
      <p:sp>
        <p:nvSpPr>
          <p:cNvPr id="3" name="TextBox 2">
            <a:extLst>
              <a:ext uri="{FF2B5EF4-FFF2-40B4-BE49-F238E27FC236}">
                <a16:creationId xmlns:a16="http://schemas.microsoft.com/office/drawing/2014/main" id="{63953CAD-9440-3B85-155F-47B2453B8DDB}"/>
              </a:ext>
            </a:extLst>
          </p:cNvPr>
          <p:cNvSpPr txBox="1"/>
          <p:nvPr/>
        </p:nvSpPr>
        <p:spPr>
          <a:xfrm>
            <a:off x="322828" y="3305637"/>
            <a:ext cx="3990427" cy="3044952"/>
          </a:xfrm>
          <a:prstGeom prst="rect">
            <a:avLst/>
          </a:prstGeom>
          <a:noFill/>
          <a:ln w="60325">
            <a:solidFill>
              <a:srgbClr val="00953A"/>
            </a:solidFill>
          </a:ln>
        </p:spPr>
        <p:txBody>
          <a:bodyPr wrap="square">
            <a:spAutoFit/>
          </a:bodyPr>
          <a:lstStyle/>
          <a:p>
            <a:pPr algn="ctr">
              <a:buClr>
                <a:srgbClr val="00953A"/>
              </a:buClr>
            </a:pPr>
            <a:r>
              <a:rPr lang="es-ES" sz="2400" b="1" dirty="0"/>
              <a:t>Varía según el país</a:t>
            </a:r>
          </a:p>
          <a:p>
            <a:pPr marL="342900" indent="-342900">
              <a:buClr>
                <a:schemeClr val="tx1"/>
              </a:buClr>
              <a:buFont typeface="Arial" panose="020B0604020202020204" pitchFamily="34" charset="0"/>
              <a:buChar char="•"/>
            </a:pPr>
            <a:r>
              <a:rPr lang="es-ES" sz="2400" dirty="0"/>
              <a:t>Lista de enfermedades </a:t>
            </a:r>
          </a:p>
          <a:p>
            <a:pPr indent="228600">
              <a:buClr>
                <a:schemeClr val="tx1"/>
              </a:buClr>
            </a:pPr>
            <a:r>
              <a:rPr lang="es-ES" sz="2400" dirty="0"/>
              <a:t> (20-80+)</a:t>
            </a:r>
          </a:p>
          <a:p>
            <a:pPr marL="342900" indent="-342900">
              <a:buClr>
                <a:schemeClr val="tx1"/>
              </a:buClr>
              <a:buFont typeface="Arial" panose="020B0604020202020204" pitchFamily="34" charset="0"/>
              <a:buChar char="•"/>
            </a:pPr>
            <a:r>
              <a:rPr lang="es-ES" sz="2400" dirty="0"/>
              <a:t>Definiciones de casos</a:t>
            </a:r>
          </a:p>
          <a:p>
            <a:pPr marL="342900" indent="-342900">
              <a:buClr>
                <a:schemeClr val="tx1"/>
              </a:buClr>
              <a:buFont typeface="Arial" panose="020B0604020202020204" pitchFamily="34" charset="0"/>
              <a:buChar char="•"/>
            </a:pPr>
            <a:r>
              <a:rPr lang="es-ES" sz="2400" dirty="0"/>
              <a:t>Cómo notificar</a:t>
            </a:r>
          </a:p>
          <a:p>
            <a:pPr marL="342900" indent="-342900">
              <a:buClr>
                <a:schemeClr val="tx1"/>
              </a:buClr>
              <a:buFont typeface="Arial" panose="020B0604020202020204" pitchFamily="34" charset="0"/>
              <a:buChar char="•"/>
            </a:pPr>
            <a:r>
              <a:rPr lang="es-ES" sz="2400" dirty="0"/>
              <a:t>Con qué rapidez notificar</a:t>
            </a:r>
          </a:p>
          <a:p>
            <a:pPr marL="342900" indent="-342900">
              <a:buClr>
                <a:schemeClr val="tx1"/>
              </a:buClr>
              <a:buFont typeface="Arial" panose="020B0604020202020204" pitchFamily="34" charset="0"/>
              <a:buChar char="•"/>
            </a:pPr>
            <a:r>
              <a:rPr lang="es-ES" sz="2400" dirty="0"/>
              <a:t>Cuántos detalles proporcionar</a:t>
            </a:r>
          </a:p>
        </p:txBody>
      </p:sp>
      <p:sp>
        <p:nvSpPr>
          <p:cNvPr id="10" name="TextBox 9">
            <a:extLst>
              <a:ext uri="{FF2B5EF4-FFF2-40B4-BE49-F238E27FC236}">
                <a16:creationId xmlns:a16="http://schemas.microsoft.com/office/drawing/2014/main" id="{F85F4142-3CC0-F63E-BED1-35343EA06274}"/>
              </a:ext>
            </a:extLst>
          </p:cNvPr>
          <p:cNvSpPr txBox="1"/>
          <p:nvPr/>
        </p:nvSpPr>
        <p:spPr>
          <a:xfrm>
            <a:off x="7280874" y="3312343"/>
            <a:ext cx="4314190" cy="2923877"/>
          </a:xfrm>
          <a:prstGeom prst="rect">
            <a:avLst/>
          </a:prstGeom>
          <a:noFill/>
          <a:ln w="60325">
            <a:solidFill>
              <a:srgbClr val="00953A"/>
            </a:solidFill>
          </a:ln>
        </p:spPr>
        <p:txBody>
          <a:bodyPr wrap="square">
            <a:spAutoFit/>
          </a:bodyPr>
          <a:lstStyle/>
          <a:p>
            <a:pPr algn="ctr">
              <a:spcBef>
                <a:spcPts val="1800"/>
              </a:spcBef>
              <a:buClr>
                <a:srgbClr val="00953A"/>
              </a:buClr>
            </a:pPr>
            <a:r>
              <a:rPr lang="es-ES" sz="2400" b="1" dirty="0"/>
              <a:t>OMSA</a:t>
            </a:r>
          </a:p>
          <a:p>
            <a:pPr marL="342900" indent="-342900">
              <a:buFont typeface="Arial" panose="020B0604020202020204" pitchFamily="34" charset="0"/>
              <a:buChar char="•"/>
            </a:pPr>
            <a:r>
              <a:rPr lang="es-ES" sz="2000" dirty="0"/>
              <a:t>Notificación de determinadas enfermedades de los animales terrestres y acuáticos, incluidas las zoonosis</a:t>
            </a:r>
          </a:p>
          <a:p>
            <a:pPr marL="342900" indent="-342900">
              <a:buFont typeface="Arial" panose="020B0604020202020204" pitchFamily="34" charset="0"/>
              <a:buChar char="•"/>
            </a:pPr>
            <a:r>
              <a:rPr lang="es-ES" sz="2000" dirty="0"/>
              <a:t>Informa a los gobiernos sobre la aparición, evolución y distribución de las enfermedades animales en el mundo.</a:t>
            </a:r>
          </a:p>
        </p:txBody>
      </p:sp>
      <p:pic>
        <p:nvPicPr>
          <p:cNvPr id="1026" name="Picture 2" descr="WTO | The WTO and WOAH">
            <a:extLst>
              <a:ext uri="{FF2B5EF4-FFF2-40B4-BE49-F238E27FC236}">
                <a16:creationId xmlns:a16="http://schemas.microsoft.com/office/drawing/2014/main" id="{F81C37AF-3908-744C-F698-E7A1E98F2E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5906" y="1737457"/>
            <a:ext cx="3109158"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nternational Health Regulations - PAHO/WHO | Pan American Health  Organization">
            <a:extLst>
              <a:ext uri="{FF2B5EF4-FFF2-40B4-BE49-F238E27FC236}">
                <a16:creationId xmlns:a16="http://schemas.microsoft.com/office/drawing/2014/main" id="{7DE718D3-20F7-E9DF-4261-48B4BE4CEC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0105" y="3392950"/>
            <a:ext cx="2223033" cy="304495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5BB727-06FC-2BF4-4995-18B22F676220}"/>
              </a:ext>
            </a:extLst>
          </p:cNvPr>
          <p:cNvSpPr txBox="1"/>
          <p:nvPr/>
        </p:nvSpPr>
        <p:spPr>
          <a:xfrm>
            <a:off x="3550584" y="1293348"/>
            <a:ext cx="4694058" cy="1938992"/>
          </a:xfrm>
          <a:prstGeom prst="rect">
            <a:avLst/>
          </a:prstGeom>
          <a:noFill/>
          <a:ln w="60325">
            <a:solidFill>
              <a:srgbClr val="00953A"/>
            </a:solidFill>
          </a:ln>
        </p:spPr>
        <p:txBody>
          <a:bodyPr wrap="square">
            <a:spAutoFit/>
          </a:bodyPr>
          <a:lstStyle/>
          <a:p>
            <a:pPr algn="ctr">
              <a:spcBef>
                <a:spcPts val="1800"/>
              </a:spcBef>
              <a:buClr>
                <a:srgbClr val="00953A"/>
              </a:buClr>
            </a:pPr>
            <a:r>
              <a:rPr lang="es-ES" sz="2400" b="1" dirty="0"/>
              <a:t>RSI</a:t>
            </a:r>
          </a:p>
          <a:p>
            <a:pPr marL="342900" indent="-342900">
              <a:buFont typeface="Arial" panose="020B0604020202020204" pitchFamily="34" charset="0"/>
              <a:buChar char="•"/>
            </a:pPr>
            <a:r>
              <a:rPr lang="es-ES" sz="2400" dirty="0"/>
              <a:t>Prevenir y responder a los riesgos graves para la salud pública que puedan traspasar las fronteras.</a:t>
            </a:r>
          </a:p>
        </p:txBody>
      </p:sp>
      <p:pic>
        <p:nvPicPr>
          <p:cNvPr id="5" name="Picture 2">
            <a:extLst>
              <a:ext uri="{FF2B5EF4-FFF2-40B4-BE49-F238E27FC236}">
                <a16:creationId xmlns:a16="http://schemas.microsoft.com/office/drawing/2014/main" id="{D05292AD-2AFE-79B5-C956-5EDF85BD1A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0761" y="3316523"/>
            <a:ext cx="2253263" cy="321490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iembros - OMSA - Organización Mundial de Sanidad Animal">
            <a:extLst>
              <a:ext uri="{FF2B5EF4-FFF2-40B4-BE49-F238E27FC236}">
                <a16:creationId xmlns:a16="http://schemas.microsoft.com/office/drawing/2014/main" id="{6AD9DEB9-F4EB-9E4F-F164-C557A9B0E6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85906" y="1737457"/>
            <a:ext cx="3540542" cy="82357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31D7D169-B390-9CEF-99FC-0FB86A97CAE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797" y="1828799"/>
            <a:ext cx="3313271" cy="838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17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1FA99B7-CFB7-9974-8ADE-DC482EF5FF28}"/>
              </a:ext>
            </a:extLst>
          </p:cNvPr>
          <p:cNvSpPr>
            <a:spLocks noGrp="1"/>
          </p:cNvSpPr>
          <p:nvPr>
            <p:ph sz="half" idx="2"/>
          </p:nvPr>
        </p:nvSpPr>
        <p:spPr>
          <a:xfrm>
            <a:off x="838200" y="1478857"/>
            <a:ext cx="6331527" cy="4639309"/>
          </a:xfrm>
        </p:spPr>
        <p:txBody>
          <a:bodyPr/>
          <a:lstStyle/>
          <a:p>
            <a:r>
              <a:rPr lang="es-ES" dirty="0"/>
              <a:t>Formulario de investigación de caso</a:t>
            </a:r>
          </a:p>
          <a:p>
            <a:pPr lvl="1"/>
            <a:r>
              <a:rPr lang="es-ES" dirty="0"/>
              <a:t>Información personal identificable</a:t>
            </a:r>
          </a:p>
          <a:p>
            <a:pPr lvl="1"/>
            <a:r>
              <a:rPr lang="es-ES" dirty="0"/>
              <a:t>Información demográfica</a:t>
            </a:r>
          </a:p>
          <a:p>
            <a:pPr lvl="1"/>
            <a:r>
              <a:rPr lang="es-ES" dirty="0"/>
              <a:t>Información sobre la enfermedad</a:t>
            </a:r>
          </a:p>
          <a:p>
            <a:pPr lvl="2"/>
            <a:r>
              <a:rPr lang="es-ES" dirty="0"/>
              <a:t>Clínica</a:t>
            </a:r>
          </a:p>
          <a:p>
            <a:pPr lvl="2"/>
            <a:r>
              <a:rPr lang="es-ES" dirty="0"/>
              <a:t>Laboratorio</a:t>
            </a:r>
          </a:p>
          <a:p>
            <a:pPr lvl="1"/>
            <a:r>
              <a:rPr lang="es-ES" dirty="0"/>
              <a:t>Información sobre fuentes y factores de riesgo</a:t>
            </a:r>
          </a:p>
          <a:p>
            <a:pPr lvl="1"/>
            <a:r>
              <a:rPr lang="es-ES" dirty="0"/>
              <a:t>Contactos</a:t>
            </a:r>
          </a:p>
          <a:p>
            <a:pPr lvl="1"/>
            <a:r>
              <a:rPr lang="es-ES" dirty="0"/>
              <a:t>Información para reporteros</a:t>
            </a:r>
          </a:p>
          <a:p>
            <a:r>
              <a:rPr lang="es-ES" dirty="0"/>
              <a:t>Muestras de laboratorio</a:t>
            </a:r>
          </a:p>
          <a:p>
            <a:pPr marL="0">
              <a:buNone/>
            </a:pPr>
            <a:endParaRPr lang="es-ES" dirty="0"/>
          </a:p>
          <a:p>
            <a:pPr marL="0">
              <a:buNone/>
            </a:pPr>
            <a:endParaRPr lang="es-ES" dirty="0"/>
          </a:p>
        </p:txBody>
      </p:sp>
      <p:sp>
        <p:nvSpPr>
          <p:cNvPr id="2" name="Title 1"/>
          <p:cNvSpPr>
            <a:spLocks noGrp="1"/>
          </p:cNvSpPr>
          <p:nvPr>
            <p:ph type="title"/>
          </p:nvPr>
        </p:nvSpPr>
        <p:spPr>
          <a:prstGeom prst="rect">
            <a:avLst/>
          </a:prstGeom>
        </p:spPr>
        <p:txBody>
          <a:bodyPr/>
          <a:lstStyle/>
          <a:p>
            <a:r>
              <a:rPr lang="es-ES" dirty="0"/>
              <a:t>¿Qué hay que recolectar?</a:t>
            </a:r>
          </a:p>
        </p:txBody>
      </p:sp>
      <p:pic>
        <p:nvPicPr>
          <p:cNvPr id="4" name="Imagen 3">
            <a:extLst>
              <a:ext uri="{FF2B5EF4-FFF2-40B4-BE49-F238E27FC236}">
                <a16:creationId xmlns:a16="http://schemas.microsoft.com/office/drawing/2014/main" id="{D3F3BB04-3F82-886F-3E95-9767034EAE2B}"/>
              </a:ext>
            </a:extLst>
          </p:cNvPr>
          <p:cNvPicPr>
            <a:picLocks noChangeAspect="1"/>
          </p:cNvPicPr>
          <p:nvPr/>
        </p:nvPicPr>
        <p:blipFill>
          <a:blip r:embed="rId3"/>
          <a:stretch>
            <a:fillRect/>
          </a:stretch>
        </p:blipFill>
        <p:spPr>
          <a:xfrm>
            <a:off x="7750629" y="373728"/>
            <a:ext cx="4101525" cy="5569871"/>
          </a:xfrm>
          <a:prstGeom prst="rect">
            <a:avLst/>
          </a:prstGeom>
        </p:spPr>
      </p:pic>
      <p:sp>
        <p:nvSpPr>
          <p:cNvPr id="5" name="CuadroTexto 4">
            <a:hlinkClick r:id="rId4"/>
            <a:extLst>
              <a:ext uri="{FF2B5EF4-FFF2-40B4-BE49-F238E27FC236}">
                <a16:creationId xmlns:a16="http://schemas.microsoft.com/office/drawing/2014/main" id="{BB08129B-7C0D-D6C0-5EA9-CF78FB6807CF}"/>
              </a:ext>
            </a:extLst>
          </p:cNvPr>
          <p:cNvSpPr txBox="1"/>
          <p:nvPr/>
        </p:nvSpPr>
        <p:spPr>
          <a:xfrm>
            <a:off x="6770914" y="6357257"/>
            <a:ext cx="2920992" cy="307777"/>
          </a:xfrm>
          <a:prstGeom prst="rect">
            <a:avLst/>
          </a:prstGeom>
          <a:noFill/>
        </p:spPr>
        <p:txBody>
          <a:bodyPr wrap="none" rtlCol="0">
            <a:spAutoFit/>
          </a:bodyPr>
          <a:lstStyle/>
          <a:p>
            <a:r>
              <a:rPr lang="es-GT" sz="1400" dirty="0">
                <a:solidFill>
                  <a:schemeClr val="accent5">
                    <a:lumMod val="75000"/>
                  </a:schemeClr>
                </a:solidFill>
              </a:rPr>
              <a:t>Fuente: Protocolo actuación Ébola</a:t>
            </a:r>
          </a:p>
        </p:txBody>
      </p:sp>
    </p:spTree>
    <p:extLst>
      <p:ext uri="{BB962C8B-B14F-4D97-AF65-F5344CB8AC3E}">
        <p14:creationId xmlns:p14="http://schemas.microsoft.com/office/powerpoint/2010/main" val="4101601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D19B4D7-EB9A-305B-B3EC-0CA9F31C6D4D}"/>
              </a:ext>
            </a:extLst>
          </p:cNvPr>
          <p:cNvSpPr>
            <a:spLocks noGrp="1"/>
          </p:cNvSpPr>
          <p:nvPr>
            <p:ph sz="half" idx="2"/>
          </p:nvPr>
        </p:nvSpPr>
        <p:spPr/>
        <p:txBody>
          <a:bodyPr lIns="91440" tIns="45720" rIns="91440" bIns="45720" anchor="t"/>
          <a:lstStyle/>
          <a:p>
            <a:pPr marL="0">
              <a:buClrTx/>
              <a:buFont typeface="+mj-lt"/>
              <a:buAutoNum type="arabicPeriod"/>
            </a:pPr>
            <a:r>
              <a:rPr lang="es-ES" dirty="0"/>
              <a:t> Empezar por la fuente del primer reporte</a:t>
            </a:r>
          </a:p>
          <a:p>
            <a:pPr marL="0">
              <a:buClrTx/>
              <a:buFont typeface="+mj-lt"/>
              <a:buAutoNum type="arabicPeriod"/>
            </a:pPr>
            <a:r>
              <a:rPr lang="es-ES" dirty="0"/>
              <a:t> Entrevistar al proveedor médico, al cuidador del animal o al personal</a:t>
            </a:r>
          </a:p>
          <a:p>
            <a:pPr marL="0">
              <a:buClrTx/>
              <a:buFont typeface="+mj-lt"/>
              <a:buAutoNum type="arabicPeriod"/>
            </a:pPr>
            <a:r>
              <a:rPr lang="es-ES" dirty="0"/>
              <a:t> Revisar los expedientes médicos</a:t>
            </a:r>
          </a:p>
          <a:p>
            <a:pPr marL="0">
              <a:buClrTx/>
              <a:buFont typeface="+mj-lt"/>
              <a:buAutoNum type="arabicPeriod"/>
            </a:pPr>
            <a:r>
              <a:rPr lang="es-ES" dirty="0"/>
              <a:t> Entrevistar al paciente, al cuidador o al propietario/cuidador del animal</a:t>
            </a:r>
          </a:p>
          <a:p>
            <a:pPr marL="0">
              <a:buClrTx/>
              <a:buFont typeface="+mj-lt"/>
              <a:buAutoNum type="arabicPeriod"/>
            </a:pPr>
            <a:r>
              <a:rPr lang="es-ES" dirty="0"/>
              <a:t> Entrevistar a familiares, amigos y compañeros de trabajo</a:t>
            </a:r>
          </a:p>
          <a:p>
            <a:pPr>
              <a:buClrTx/>
              <a:buFont typeface="+mj-lt"/>
              <a:buAutoNum type="arabicPeriod"/>
            </a:pPr>
            <a:r>
              <a:rPr lang="es-ES" dirty="0"/>
              <a:t> Obtener copias de los resultados de las pruebas de laboratorio</a:t>
            </a:r>
          </a:p>
          <a:p>
            <a:pPr lvl="1"/>
            <a:r>
              <a:rPr lang="es-ES" dirty="0"/>
              <a:t>Revisar todos los reportes de laboratorio</a:t>
            </a:r>
          </a:p>
          <a:p>
            <a:pPr lvl="1"/>
            <a:r>
              <a:rPr lang="es-ES" dirty="0"/>
              <a:t>Solicitar que el laboratorio no deseche muestras y aislados</a:t>
            </a:r>
            <a:endParaRPr lang="es-ES" dirty="0">
              <a:cs typeface="Arial"/>
            </a:endParaRPr>
          </a:p>
        </p:txBody>
      </p:sp>
      <p:sp>
        <p:nvSpPr>
          <p:cNvPr id="2" name="Title 1"/>
          <p:cNvSpPr>
            <a:spLocks noGrp="1"/>
          </p:cNvSpPr>
          <p:nvPr>
            <p:ph type="title"/>
          </p:nvPr>
        </p:nvSpPr>
        <p:spPr>
          <a:xfrm>
            <a:off x="838200" y="0"/>
            <a:ext cx="10515600" cy="1257300"/>
          </a:xfrm>
          <a:prstGeom prst="rect">
            <a:avLst/>
          </a:prstGeom>
        </p:spPr>
        <p:txBody>
          <a:bodyPr/>
          <a:lstStyle/>
          <a:p>
            <a:r>
              <a:rPr lang="es-ES" dirty="0"/>
              <a:t>Recolecta de datos durante la investigación de un caso</a:t>
            </a:r>
          </a:p>
        </p:txBody>
      </p:sp>
    </p:spTree>
    <p:extLst>
      <p:ext uri="{BB962C8B-B14F-4D97-AF65-F5344CB8AC3E}">
        <p14:creationId xmlns:p14="http://schemas.microsoft.com/office/powerpoint/2010/main" val="341766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9608F9D-FAB5-7194-5229-CCABD198E3C5}"/>
              </a:ext>
            </a:extLst>
          </p:cNvPr>
          <p:cNvSpPr>
            <a:spLocks noGrp="1"/>
          </p:cNvSpPr>
          <p:nvPr>
            <p:ph sz="half" idx="2"/>
          </p:nvPr>
        </p:nvSpPr>
        <p:spPr/>
        <p:txBody>
          <a:bodyPr lIns="91440" tIns="45720" rIns="91440" bIns="45720" anchor="t"/>
          <a:lstStyle/>
          <a:p>
            <a:r>
              <a:rPr lang="es-ES" dirty="0"/>
              <a:t>Inicie la conversación apropiadamente:</a:t>
            </a:r>
          </a:p>
          <a:p>
            <a:pPr lvl="1"/>
            <a:r>
              <a:rPr lang="es-ES" dirty="0"/>
              <a:t> Identificarse como profesional de salud pública</a:t>
            </a:r>
          </a:p>
          <a:p>
            <a:pPr lvl="1"/>
            <a:r>
              <a:rPr lang="es-ES" dirty="0"/>
              <a:t>Confirme la identidad de la persona a la que se dirige, por ejemplo:</a:t>
            </a:r>
          </a:p>
          <a:p>
            <a:pPr lvl="2"/>
            <a:r>
              <a:rPr lang="es-ES" i="1" dirty="0"/>
              <a:t>"¿Es usted familiar de ____?" </a:t>
            </a:r>
            <a:endParaRPr lang="es-ES" i="1" dirty="0">
              <a:cs typeface="Arial"/>
            </a:endParaRPr>
          </a:p>
          <a:p>
            <a:pPr lvl="2"/>
            <a:r>
              <a:rPr lang="es-ES" i="1" dirty="0"/>
              <a:t>"¿Es usted el propietario del animal o animales?"</a:t>
            </a:r>
          </a:p>
          <a:p>
            <a:pPr lvl="1"/>
            <a:r>
              <a:rPr lang="es-ES" dirty="0"/>
              <a:t> Indique el motivo por el que se ha puesto en contacto, por ejemplo:</a:t>
            </a:r>
          </a:p>
          <a:p>
            <a:pPr lvl="2"/>
            <a:r>
              <a:rPr lang="es-ES" i="1" dirty="0"/>
              <a:t>"Le llamo para hablar con usted sobre la enfermedad de su familiar".</a:t>
            </a:r>
            <a:endParaRPr lang="es-ES" i="1" dirty="0">
              <a:cs typeface="Arial"/>
            </a:endParaRPr>
          </a:p>
          <a:p>
            <a:pPr lvl="2"/>
            <a:r>
              <a:rPr lang="es-ES" i="1" dirty="0"/>
              <a:t>"Estoy aquí para hablar con usted sobre el reporte de la enfermedad (o muerte) de su animal".</a:t>
            </a:r>
          </a:p>
          <a:p>
            <a:endParaRPr lang="es-ES" dirty="0"/>
          </a:p>
          <a:p>
            <a:endParaRPr lang="es-ES" dirty="0"/>
          </a:p>
        </p:txBody>
      </p:sp>
      <p:sp>
        <p:nvSpPr>
          <p:cNvPr id="2" name="Title 1"/>
          <p:cNvSpPr>
            <a:spLocks noGrp="1"/>
          </p:cNvSpPr>
          <p:nvPr>
            <p:ph type="title"/>
          </p:nvPr>
        </p:nvSpPr>
        <p:spPr/>
        <p:txBody>
          <a:bodyPr/>
          <a:lstStyle/>
          <a:p>
            <a:r>
              <a:rPr lang="es-ES" dirty="0"/>
              <a:t>Entrevista en la investigación de caso</a:t>
            </a:r>
          </a:p>
        </p:txBody>
      </p:sp>
    </p:spTree>
    <p:extLst>
      <p:ext uri="{BB962C8B-B14F-4D97-AF65-F5344CB8AC3E}">
        <p14:creationId xmlns:p14="http://schemas.microsoft.com/office/powerpoint/2010/main" val="1147505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B276544-D114-2896-2165-FEEC3D6FACF4}"/>
              </a:ext>
            </a:extLst>
          </p:cNvPr>
          <p:cNvSpPr>
            <a:spLocks noGrp="1"/>
          </p:cNvSpPr>
          <p:nvPr>
            <p:ph sz="half" idx="2"/>
          </p:nvPr>
        </p:nvSpPr>
        <p:spPr/>
        <p:txBody>
          <a:bodyPr/>
          <a:lstStyle/>
          <a:p>
            <a:pPr marL="0">
              <a:buNone/>
            </a:pPr>
            <a:r>
              <a:rPr lang="es-ES" sz="2800" b="1" dirty="0">
                <a:solidFill>
                  <a:srgbClr val="000000"/>
                </a:solidFill>
                <a:latin typeface="Arial" panose="020B0604020202020204" pitchFamily="34" charset="0"/>
              </a:rPr>
              <a:t>Al final de esta sesión, será capaz de:</a:t>
            </a:r>
          </a:p>
          <a:p>
            <a:pPr marL="228600" indent="-228600">
              <a:buFont typeface="Arial" panose="020B0604020202020204" pitchFamily="34" charset="0"/>
              <a:buChar char="•"/>
            </a:pPr>
            <a:r>
              <a:rPr lang="es-ES" b="0" dirty="0"/>
              <a:t>Describir las razones para llevar a cabo la investigación de </a:t>
            </a:r>
            <a:br>
              <a:rPr lang="es-ES" b="0" dirty="0"/>
            </a:br>
            <a:r>
              <a:rPr lang="es-ES" b="0" dirty="0"/>
              <a:t>un caso </a:t>
            </a:r>
          </a:p>
          <a:p>
            <a:pPr marL="228600" indent="-228600">
              <a:buFont typeface="Arial" panose="020B0604020202020204" pitchFamily="34" charset="0"/>
              <a:buChar char="•"/>
            </a:pPr>
            <a:r>
              <a:rPr lang="es-ES" b="0" dirty="0"/>
              <a:t>Entrevistar a un caso de manera profesional</a:t>
            </a:r>
          </a:p>
          <a:p>
            <a:pPr marL="228600" indent="-228600">
              <a:buFont typeface="Arial" panose="020B0604020202020204" pitchFamily="34" charset="0"/>
              <a:buChar char="•"/>
            </a:pPr>
            <a:r>
              <a:rPr lang="es-ES" sz="2800" b="0" dirty="0"/>
              <a:t>Entrevistar a un propietario/cuidador de animales de </a:t>
            </a:r>
            <a:br>
              <a:rPr lang="es-ES" sz="2800" b="0" dirty="0"/>
            </a:br>
            <a:r>
              <a:rPr lang="es-ES" sz="2800" b="0" dirty="0"/>
              <a:t>manera profesional</a:t>
            </a:r>
          </a:p>
          <a:p>
            <a:pPr marL="228600" indent="-228600">
              <a:buFont typeface="Arial" panose="020B0604020202020204" pitchFamily="34" charset="0"/>
              <a:buChar char="•"/>
            </a:pPr>
            <a:r>
              <a:rPr lang="es-ES" b="0" dirty="0"/>
              <a:t>Aplicar los principios de Una Sola Salud a la investigación de un caso</a:t>
            </a:r>
          </a:p>
          <a:p>
            <a:endParaRPr lang="es-ES" dirty="0"/>
          </a:p>
        </p:txBody>
      </p:sp>
    </p:spTree>
    <p:extLst>
      <p:ext uri="{BB962C8B-B14F-4D97-AF65-F5344CB8AC3E}">
        <p14:creationId xmlns:p14="http://schemas.microsoft.com/office/powerpoint/2010/main" val="2020933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8428066-1441-45B7-F412-10447CD104E5}"/>
              </a:ext>
            </a:extLst>
          </p:cNvPr>
          <p:cNvSpPr>
            <a:spLocks noGrp="1"/>
          </p:cNvSpPr>
          <p:nvPr>
            <p:ph sz="half" idx="2"/>
          </p:nvPr>
        </p:nvSpPr>
        <p:spPr>
          <a:xfrm>
            <a:off x="838199" y="1478857"/>
            <a:ext cx="10712669" cy="4639309"/>
          </a:xfrm>
        </p:spPr>
        <p:txBody>
          <a:bodyPr lIns="91440" tIns="45720" rIns="91440" bIns="45720" anchor="t"/>
          <a:lstStyle/>
          <a:p>
            <a:r>
              <a:rPr lang="es-ES" sz="2400" dirty="0"/>
              <a:t>Tranquilizar al entrevistado, a la familia, a los amigos y a los compañeros de trabajo</a:t>
            </a:r>
          </a:p>
          <a:p>
            <a:r>
              <a:rPr lang="es-ES" sz="2400" dirty="0">
                <a:cs typeface="Arial"/>
              </a:rPr>
              <a:t>Ser capaz de proporcionar información sobre la enfermedad o afección</a:t>
            </a:r>
            <a:endParaRPr lang="es-ES" sz="2400" dirty="0"/>
          </a:p>
          <a:p>
            <a:r>
              <a:rPr lang="es-ES" sz="2400" dirty="0"/>
              <a:t>Utilizar un instrumento de recolecta de datos</a:t>
            </a:r>
          </a:p>
          <a:p>
            <a:r>
              <a:rPr lang="es-ES" sz="2400" dirty="0"/>
              <a:t>Intentar obtener toda la información necesaria</a:t>
            </a:r>
          </a:p>
          <a:p>
            <a:r>
              <a:rPr lang="es-ES" sz="2400" dirty="0"/>
              <a:t>Ayudarles a recordar utilizando ayudas para la memoria cuando sea posible</a:t>
            </a:r>
          </a:p>
          <a:p>
            <a:r>
              <a:rPr lang="es-ES" sz="2400" dirty="0"/>
              <a:t>Terminar la entrevista con profesionalismo</a:t>
            </a:r>
          </a:p>
          <a:p>
            <a:pPr lvl="1">
              <a:buFont typeface="Wingdings" panose="05000000000000000000" pitchFamily="2" charset="2"/>
              <a:buChar char="§"/>
            </a:pPr>
            <a:r>
              <a:rPr lang="es-ES" sz="2000" dirty="0"/>
              <a:t>Plantear la posibilidad de seguimiento</a:t>
            </a:r>
          </a:p>
          <a:p>
            <a:pPr lvl="1">
              <a:buFont typeface="Wingdings" panose="05000000000000000000" pitchFamily="2" charset="2"/>
              <a:buChar char="§"/>
            </a:pPr>
            <a:r>
              <a:rPr lang="es-ES" sz="2000" dirty="0"/>
              <a:t>Preguntar si el entrevistado tiene preguntas</a:t>
            </a:r>
          </a:p>
          <a:p>
            <a:pPr lvl="1">
              <a:buFont typeface="Wingdings" panose="05000000000000000000" pitchFamily="2" charset="2"/>
              <a:buChar char="§"/>
            </a:pPr>
            <a:r>
              <a:rPr lang="es-ES" sz="2000" dirty="0"/>
              <a:t>Ofrecer un número de teléfono para preguntas o información adicional</a:t>
            </a:r>
          </a:p>
          <a:p>
            <a:pPr lvl="1">
              <a:buFont typeface="Wingdings" panose="05000000000000000000" pitchFamily="2" charset="2"/>
              <a:buChar char="§"/>
            </a:pPr>
            <a:r>
              <a:rPr lang="es-ES" sz="2000" dirty="0"/>
              <a:t>Dar las gracias al entrevistado</a:t>
            </a:r>
          </a:p>
        </p:txBody>
      </p:sp>
      <p:sp>
        <p:nvSpPr>
          <p:cNvPr id="2" name="Title 1"/>
          <p:cNvSpPr>
            <a:spLocks noGrp="1"/>
          </p:cNvSpPr>
          <p:nvPr>
            <p:ph type="title"/>
          </p:nvPr>
        </p:nvSpPr>
        <p:spPr>
          <a:prstGeom prst="rect">
            <a:avLst/>
          </a:prstGeom>
        </p:spPr>
        <p:txBody>
          <a:bodyPr/>
          <a:lstStyle/>
          <a:p>
            <a:r>
              <a:rPr lang="es-ES" dirty="0"/>
              <a:t>Realización de la entrevista</a:t>
            </a:r>
          </a:p>
        </p:txBody>
      </p:sp>
    </p:spTree>
    <p:extLst>
      <p:ext uri="{BB962C8B-B14F-4D97-AF65-F5344CB8AC3E}">
        <p14:creationId xmlns:p14="http://schemas.microsoft.com/office/powerpoint/2010/main" val="2455005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8428066-1441-45B7-F412-10447CD104E5}"/>
              </a:ext>
            </a:extLst>
          </p:cNvPr>
          <p:cNvSpPr>
            <a:spLocks noGrp="1"/>
          </p:cNvSpPr>
          <p:nvPr>
            <p:ph sz="half" idx="2"/>
          </p:nvPr>
        </p:nvSpPr>
        <p:spPr>
          <a:xfrm>
            <a:off x="838200" y="1478857"/>
            <a:ext cx="10515600" cy="5129761"/>
          </a:xfrm>
        </p:spPr>
        <p:txBody>
          <a:bodyPr lIns="91440" tIns="45720" rIns="91440" bIns="45720" anchor="t"/>
          <a:lstStyle/>
          <a:p>
            <a:r>
              <a:rPr lang="es-ES" dirty="0">
                <a:latin typeface="Arial"/>
                <a:cs typeface="Arial"/>
              </a:rPr>
              <a:t>Clínic</a:t>
            </a:r>
            <a:r>
              <a:rPr lang="es-ES" dirty="0">
                <a:cs typeface="Arial"/>
              </a:rPr>
              <a:t>a </a:t>
            </a:r>
          </a:p>
          <a:p>
            <a:pPr lvl="1"/>
            <a:r>
              <a:rPr lang="es-ES" dirty="0">
                <a:cs typeface="Arial"/>
              </a:rPr>
              <a:t>Revisión de expedientes médicos</a:t>
            </a:r>
          </a:p>
          <a:p>
            <a:pPr lvl="1"/>
            <a:r>
              <a:rPr lang="es-ES" dirty="0">
                <a:cs typeface="Arial"/>
              </a:rPr>
              <a:t>Entrevista al paciente o al propietario/cuidador del animal</a:t>
            </a:r>
          </a:p>
          <a:p>
            <a:r>
              <a:rPr lang="es-ES" dirty="0">
                <a:latin typeface="Arial"/>
                <a:cs typeface="Arial"/>
              </a:rPr>
              <a:t>Laboratorio</a:t>
            </a:r>
            <a:endParaRPr lang="es-ES" dirty="0"/>
          </a:p>
          <a:p>
            <a:pPr lvl="1"/>
            <a:r>
              <a:rPr lang="es-ES" dirty="0">
                <a:cs typeface="Arial"/>
              </a:rPr>
              <a:t>Revisar todos los reportes de laboratorio</a:t>
            </a:r>
          </a:p>
          <a:p>
            <a:pPr lvl="1"/>
            <a:r>
              <a:rPr lang="es-ES" dirty="0">
                <a:cs typeface="Arial"/>
              </a:rPr>
              <a:t>Solicitar al laboratorio que conserve todas las muestras y aislados</a:t>
            </a:r>
          </a:p>
          <a:p>
            <a:r>
              <a:rPr lang="es-ES" dirty="0">
                <a:latin typeface="Arial"/>
                <a:cs typeface="Arial"/>
              </a:rPr>
              <a:t>Infórmese </a:t>
            </a:r>
            <a:r>
              <a:rPr lang="es-ES" dirty="0">
                <a:cs typeface="Arial"/>
              </a:rPr>
              <a:t>sobre casos similares de enfermedad en familiares, contactos o compañeros de trabajo.</a:t>
            </a:r>
            <a:endParaRPr lang="es-ES" dirty="0"/>
          </a:p>
          <a:p>
            <a:pPr lvl="1"/>
            <a:r>
              <a:rPr lang="es-ES" dirty="0">
                <a:cs typeface="Arial"/>
              </a:rPr>
              <a:t>En caso de enfermedad animal, pregunte por otros animales del rebaño o manada, otras granjas afectadas u otras especies enfermas. </a:t>
            </a:r>
          </a:p>
          <a:p>
            <a:endParaRPr lang="es-ES" dirty="0">
              <a:cs typeface="Arial"/>
            </a:endParaRPr>
          </a:p>
        </p:txBody>
      </p:sp>
      <p:sp>
        <p:nvSpPr>
          <p:cNvPr id="2" name="Title 1"/>
          <p:cNvSpPr>
            <a:spLocks noGrp="1"/>
          </p:cNvSpPr>
          <p:nvPr>
            <p:ph type="title"/>
          </p:nvPr>
        </p:nvSpPr>
        <p:spPr>
          <a:prstGeom prst="rect">
            <a:avLst/>
          </a:prstGeom>
        </p:spPr>
        <p:txBody>
          <a:bodyPr lIns="91440" tIns="45720" rIns="91440" bIns="45720" anchor="t"/>
          <a:lstStyle/>
          <a:p>
            <a:r>
              <a:rPr lang="es-ES" dirty="0"/>
              <a:t>Información adicional</a:t>
            </a:r>
          </a:p>
        </p:txBody>
      </p:sp>
    </p:spTree>
    <p:extLst>
      <p:ext uri="{BB962C8B-B14F-4D97-AF65-F5344CB8AC3E}">
        <p14:creationId xmlns:p14="http://schemas.microsoft.com/office/powerpoint/2010/main" val="1341175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24B9FED-1F9C-1C60-C323-20C9B6FCD1A5}"/>
              </a:ext>
            </a:extLst>
          </p:cNvPr>
          <p:cNvSpPr>
            <a:spLocks noGrp="1"/>
          </p:cNvSpPr>
          <p:nvPr>
            <p:ph sz="half" idx="2"/>
          </p:nvPr>
        </p:nvSpPr>
        <p:spPr/>
        <p:txBody>
          <a:bodyPr/>
          <a:lstStyle/>
          <a:p>
            <a:pPr marL="0"/>
            <a:r>
              <a:rPr lang="es-ES" sz="2800" dirty="0"/>
              <a:t>Idioma</a:t>
            </a:r>
          </a:p>
          <a:p>
            <a:pPr marL="0"/>
            <a:r>
              <a:rPr lang="es-ES" sz="2800" dirty="0"/>
              <a:t>Cultura</a:t>
            </a:r>
          </a:p>
          <a:p>
            <a:pPr marL="0"/>
            <a:r>
              <a:rPr lang="es-ES" sz="2800" dirty="0"/>
              <a:t>Horario </a:t>
            </a:r>
          </a:p>
          <a:p>
            <a:pPr marL="0"/>
            <a:r>
              <a:rPr lang="es-ES" sz="2800" dirty="0"/>
              <a:t>Seguridad</a:t>
            </a:r>
          </a:p>
          <a:p>
            <a:pPr marL="0"/>
            <a:r>
              <a:rPr lang="es-ES" sz="2800" dirty="0"/>
              <a:t>Permiso</a:t>
            </a:r>
          </a:p>
        </p:txBody>
      </p:sp>
      <p:sp>
        <p:nvSpPr>
          <p:cNvPr id="2" name="Title 1"/>
          <p:cNvSpPr>
            <a:spLocks noGrp="1"/>
          </p:cNvSpPr>
          <p:nvPr>
            <p:ph type="title"/>
          </p:nvPr>
        </p:nvSpPr>
        <p:spPr>
          <a:prstGeom prst="rect">
            <a:avLst/>
          </a:prstGeom>
        </p:spPr>
        <p:txBody>
          <a:bodyPr/>
          <a:lstStyle/>
          <a:p>
            <a:r>
              <a:rPr lang="es-ES" dirty="0"/>
              <a:t>Superar los obstáculos</a:t>
            </a:r>
          </a:p>
        </p:txBody>
      </p:sp>
      <p:pic>
        <p:nvPicPr>
          <p:cNvPr id="1026" name="Picture 2" descr="Pictogram going up the stairs. Little by little, he climbed upward and upward. overcoming obstacles stock pictures, royalty-free photos &amp; images">
            <a:extLst>
              <a:ext uri="{FF2B5EF4-FFF2-40B4-BE49-F238E27FC236}">
                <a16:creationId xmlns:a16="http://schemas.microsoft.com/office/drawing/2014/main" id="{9343AF6C-9FDC-2CE1-5C4E-7F6DC5D128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1150" y="1855411"/>
            <a:ext cx="58293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455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F3F26-5E41-011B-F574-C314C4396FB9}"/>
              </a:ext>
            </a:extLst>
          </p:cNvPr>
          <p:cNvSpPr>
            <a:spLocks noGrp="1"/>
          </p:cNvSpPr>
          <p:nvPr>
            <p:ph type="title"/>
          </p:nvPr>
        </p:nvSpPr>
        <p:spPr/>
        <p:txBody>
          <a:bodyPr/>
          <a:lstStyle/>
          <a:p>
            <a:r>
              <a:rPr lang="es-ES" dirty="0"/>
              <a:t>Entrevista de un caso</a:t>
            </a:r>
          </a:p>
        </p:txBody>
      </p:sp>
    </p:spTree>
    <p:extLst>
      <p:ext uri="{BB962C8B-B14F-4D97-AF65-F5344CB8AC3E}">
        <p14:creationId xmlns:p14="http://schemas.microsoft.com/office/powerpoint/2010/main" val="2268392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3528288-52D5-6724-A77D-03F27557B8E7}"/>
              </a:ext>
            </a:extLst>
          </p:cNvPr>
          <p:cNvSpPr>
            <a:spLocks noGrp="1"/>
          </p:cNvSpPr>
          <p:nvPr>
            <p:ph sz="half" idx="2"/>
          </p:nvPr>
        </p:nvSpPr>
        <p:spPr/>
        <p:txBody>
          <a:bodyPr/>
          <a:lstStyle/>
          <a:p>
            <a:pPr>
              <a:buFont typeface="+mj-lt"/>
              <a:buAutoNum type="arabicPeriod"/>
            </a:pPr>
            <a:r>
              <a:rPr lang="es-ES" dirty="0"/>
              <a:t> Divida la clase en 3 ó 4 grupos </a:t>
            </a:r>
          </a:p>
          <a:p>
            <a:pPr>
              <a:buFont typeface="+mj-lt"/>
              <a:buAutoNum type="arabicPeriod"/>
            </a:pPr>
            <a:r>
              <a:rPr lang="es-ES" dirty="0"/>
              <a:t> Asigne roles:</a:t>
            </a:r>
          </a:p>
          <a:p>
            <a:pPr marL="685800" lvl="3">
              <a:buFont typeface="Wingdings" panose="05000000000000000000" pitchFamily="2" charset="2"/>
              <a:buChar char="§"/>
            </a:pPr>
            <a:r>
              <a:rPr lang="es-ES" sz="2400" dirty="0"/>
              <a:t>Investigador del caso (1 persona)</a:t>
            </a:r>
          </a:p>
          <a:p>
            <a:pPr marL="685800" lvl="3">
              <a:buFont typeface="Wingdings" panose="05000000000000000000" pitchFamily="2" charset="2"/>
              <a:buChar char="§"/>
            </a:pPr>
            <a:r>
              <a:rPr lang="es-ES" sz="2400" dirty="0"/>
              <a:t>Madre del paciente (1 persona)</a:t>
            </a:r>
          </a:p>
          <a:p>
            <a:pPr marL="685800" lvl="3">
              <a:buFont typeface="Wingdings" panose="05000000000000000000" pitchFamily="2" charset="2"/>
              <a:buChar char="§"/>
            </a:pPr>
            <a:r>
              <a:rPr lang="es-ES" sz="2400" dirty="0"/>
              <a:t>Observadores (2 personas)</a:t>
            </a:r>
          </a:p>
          <a:p>
            <a:pPr marL="685800" lvl="3">
              <a:buFont typeface="Wingdings" panose="05000000000000000000" pitchFamily="2" charset="2"/>
              <a:buChar char="§"/>
            </a:pPr>
            <a:r>
              <a:rPr lang="es-ES" sz="2400" dirty="0"/>
              <a:t>Tomadores de notas (resto del grupo)</a:t>
            </a:r>
          </a:p>
          <a:p>
            <a:pPr>
              <a:buFont typeface="+mj-lt"/>
              <a:buAutoNum type="arabicPeriod"/>
            </a:pPr>
            <a:r>
              <a:rPr lang="es-ES" dirty="0"/>
              <a:t> Lea el escenario</a:t>
            </a:r>
          </a:p>
        </p:txBody>
      </p:sp>
      <p:sp>
        <p:nvSpPr>
          <p:cNvPr id="2" name="Title 1"/>
          <p:cNvSpPr>
            <a:spLocks noGrp="1"/>
          </p:cNvSpPr>
          <p:nvPr>
            <p:ph type="title"/>
          </p:nvPr>
        </p:nvSpPr>
        <p:spPr>
          <a:prstGeom prst="rect">
            <a:avLst/>
          </a:prstGeom>
        </p:spPr>
        <p:txBody>
          <a:bodyPr/>
          <a:lstStyle/>
          <a:p>
            <a:r>
              <a:rPr lang="es-ES" dirty="0"/>
              <a:t>Entrevista de un caso: parte 1</a:t>
            </a:r>
          </a:p>
        </p:txBody>
      </p:sp>
    </p:spTree>
    <p:extLst>
      <p:ext uri="{BB962C8B-B14F-4D97-AF65-F5344CB8AC3E}">
        <p14:creationId xmlns:p14="http://schemas.microsoft.com/office/powerpoint/2010/main" val="1368235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EA72735-D9A1-8E05-2500-55EFD3F3B7B7}"/>
              </a:ext>
            </a:extLst>
          </p:cNvPr>
          <p:cNvSpPr>
            <a:spLocks noGrp="1"/>
          </p:cNvSpPr>
          <p:nvPr>
            <p:ph sz="half" idx="2"/>
          </p:nvPr>
        </p:nvSpPr>
        <p:spPr/>
        <p:txBody>
          <a:bodyPr/>
          <a:lstStyle/>
          <a:p>
            <a:pPr marL="0" indent="0">
              <a:buNone/>
            </a:pPr>
            <a:r>
              <a:rPr lang="es-ES" sz="2800" dirty="0"/>
              <a:t>¿A quién hay que decírselo?</a:t>
            </a:r>
          </a:p>
          <a:p>
            <a:pPr marL="0" indent="0">
              <a:buNone/>
            </a:pPr>
            <a:endParaRPr lang="es-ES" dirty="0"/>
          </a:p>
          <a:p>
            <a:endParaRPr lang="es-ES" dirty="0"/>
          </a:p>
        </p:txBody>
      </p:sp>
      <p:sp>
        <p:nvSpPr>
          <p:cNvPr id="2" name="Title 1"/>
          <p:cNvSpPr>
            <a:spLocks noGrp="1"/>
          </p:cNvSpPr>
          <p:nvPr>
            <p:ph type="title"/>
          </p:nvPr>
        </p:nvSpPr>
        <p:spPr>
          <a:prstGeom prst="rect">
            <a:avLst/>
          </a:prstGeom>
        </p:spPr>
        <p:txBody>
          <a:bodyPr/>
          <a:lstStyle/>
          <a:p>
            <a:r>
              <a:rPr lang="es-ES" dirty="0"/>
              <a:t>Entrevista de un caso: parte 2</a:t>
            </a:r>
          </a:p>
        </p:txBody>
      </p:sp>
      <p:graphicFrame>
        <p:nvGraphicFramePr>
          <p:cNvPr id="4" name="Table 3"/>
          <p:cNvGraphicFramePr>
            <a:graphicFrameLocks noGrp="1"/>
          </p:cNvGraphicFramePr>
          <p:nvPr>
            <p:extLst>
              <p:ext uri="{D42A27DB-BD31-4B8C-83A1-F6EECF244321}">
                <p14:modId xmlns:p14="http://schemas.microsoft.com/office/powerpoint/2010/main" val="3339839609"/>
              </p:ext>
            </p:extLst>
          </p:nvPr>
        </p:nvGraphicFramePr>
        <p:xfrm>
          <a:off x="2156460" y="2057400"/>
          <a:ext cx="7879080" cy="4450080"/>
        </p:xfrm>
        <a:graphic>
          <a:graphicData uri="http://schemas.openxmlformats.org/drawingml/2006/table">
            <a:tbl>
              <a:tblPr firstRow="1" bandRow="1">
                <a:tableStyleId>{68D230F3-CF80-4859-8CE7-A43EE81993B5}</a:tableStyleId>
              </a:tblPr>
              <a:tblGrid>
                <a:gridCol w="2667000">
                  <a:extLst>
                    <a:ext uri="{9D8B030D-6E8A-4147-A177-3AD203B41FA5}">
                      <a16:colId xmlns:a16="http://schemas.microsoft.com/office/drawing/2014/main" val="1596176363"/>
                    </a:ext>
                  </a:extLst>
                </a:gridCol>
                <a:gridCol w="1737360">
                  <a:extLst>
                    <a:ext uri="{9D8B030D-6E8A-4147-A177-3AD203B41FA5}">
                      <a16:colId xmlns:a16="http://schemas.microsoft.com/office/drawing/2014/main" val="3657225100"/>
                    </a:ext>
                  </a:extLst>
                </a:gridCol>
                <a:gridCol w="1458573">
                  <a:extLst>
                    <a:ext uri="{9D8B030D-6E8A-4147-A177-3AD203B41FA5}">
                      <a16:colId xmlns:a16="http://schemas.microsoft.com/office/drawing/2014/main" val="4111406822"/>
                    </a:ext>
                  </a:extLst>
                </a:gridCol>
                <a:gridCol w="2016147">
                  <a:extLst>
                    <a:ext uri="{9D8B030D-6E8A-4147-A177-3AD203B41FA5}">
                      <a16:colId xmlns:a16="http://schemas.microsoft.com/office/drawing/2014/main" val="3621350100"/>
                    </a:ext>
                  </a:extLst>
                </a:gridCol>
              </a:tblGrid>
              <a:tr h="370840">
                <a:tc>
                  <a:txBody>
                    <a:bodyPr/>
                    <a:lstStyle/>
                    <a:p>
                      <a:endParaRPr lang="en-US" sz="2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Personal de la </a:t>
                      </a:r>
                      <a:r>
                        <a:rPr kumimoji="0" lang="en-US" altLang="en-US" sz="2000" b="1" u="none" strike="noStrike" cap="none" normalizeH="0" baseline="0" dirty="0" err="1">
                          <a:ln>
                            <a:noFill/>
                          </a:ln>
                          <a:solidFill>
                            <a:schemeClr val="tx1"/>
                          </a:solidFill>
                          <a:effectLst/>
                          <a:latin typeface="+mn-lt"/>
                        </a:rPr>
                        <a:t>escuela</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altLang="en-US" sz="2000" b="1" u="none" strike="noStrike" cap="none" normalizeH="0" baseline="0" dirty="0">
                          <a:ln>
                            <a:noFill/>
                          </a:ln>
                          <a:solidFill>
                            <a:schemeClr val="tx1"/>
                          </a:solidFill>
                          <a:effectLst/>
                          <a:latin typeface="+mn-lt"/>
                        </a:rPr>
                        <a:t>Padres</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Medios de comunicación</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230654355"/>
                  </a:ext>
                </a:extLst>
              </a:tr>
              <a:tr h="9144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Datos sobre la meningitis</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1970461"/>
                  </a:ext>
                </a:extLst>
              </a:tr>
              <a:tr h="914400">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Riesgo de enfermedad en la comunidad</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68286609"/>
                  </a:ext>
                </a:extLst>
              </a:tr>
              <a:tr h="914400">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Identidad del niño</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3208112"/>
                  </a:ext>
                </a:extLst>
              </a:tr>
              <a:tr h="914400">
                <a:tc>
                  <a:txBody>
                    <a:bodyPr/>
                    <a:lstStyle>
                      <a:lvl1pPr marL="0" algn="l" defTabSz="914400" rtl="0" eaLnBrk="1" latinLnBrk="0" hangingPunct="1">
                        <a:spcBef>
                          <a:spcPct val="20000"/>
                        </a:spcBef>
                        <a:defRPr sz="2800" b="1" kern="1200">
                          <a:solidFill>
                            <a:schemeClr val="tx1"/>
                          </a:solidFill>
                          <a:latin typeface="Arial" charset="0"/>
                        </a:defRPr>
                      </a:lvl1pPr>
                      <a:lvl2pPr marL="457200" algn="l" defTabSz="914400" rtl="0" eaLnBrk="1" latinLnBrk="0" hangingPunct="1">
                        <a:spcBef>
                          <a:spcPct val="20000"/>
                        </a:spcBef>
                        <a:defRPr sz="2400" b="1" kern="1200">
                          <a:solidFill>
                            <a:schemeClr val="tx1"/>
                          </a:solidFill>
                          <a:latin typeface="Arial" charset="0"/>
                        </a:defRPr>
                      </a:lvl2pPr>
                      <a:lvl3pPr marL="914400" algn="l" defTabSz="914400" rtl="0" eaLnBrk="1" latinLnBrk="0" hangingPunct="1">
                        <a:spcBef>
                          <a:spcPct val="20000"/>
                        </a:spcBef>
                        <a:defRPr sz="2000" b="1" kern="1200">
                          <a:solidFill>
                            <a:schemeClr val="tx1"/>
                          </a:solidFill>
                          <a:latin typeface="Arial" charset="0"/>
                        </a:defRPr>
                      </a:lvl3pPr>
                      <a:lvl4pPr marL="1371600" algn="l" defTabSz="914400" rtl="0" eaLnBrk="1" latinLnBrk="0" hangingPunct="1">
                        <a:spcBef>
                          <a:spcPct val="20000"/>
                        </a:spcBef>
                        <a:defRPr sz="1800" b="1" kern="1200">
                          <a:solidFill>
                            <a:schemeClr val="tx1"/>
                          </a:solidFill>
                          <a:latin typeface="Arial" charset="0"/>
                        </a:defRPr>
                      </a:lvl4pPr>
                      <a:lvl5pPr marL="1828800" algn="l" defTabSz="914400" rtl="0" eaLnBrk="1" latinLnBrk="0" hangingPunct="1">
                        <a:spcBef>
                          <a:spcPct val="20000"/>
                        </a:spcBef>
                        <a:defRPr sz="1800" b="1" kern="1200">
                          <a:solidFill>
                            <a:schemeClr val="tx1"/>
                          </a:solidFill>
                          <a:latin typeface="Arial" charset="0"/>
                        </a:defRPr>
                      </a:lvl5pPr>
                      <a:lvl6pPr marL="2286000" algn="l" defTabSz="914400" rtl="0" eaLnBrk="1" fontAlgn="base" latinLnBrk="0" hangingPunct="1">
                        <a:spcBef>
                          <a:spcPct val="20000"/>
                        </a:spcBef>
                        <a:spcAft>
                          <a:spcPct val="0"/>
                        </a:spcAft>
                        <a:defRPr sz="1800" b="1" kern="1200">
                          <a:solidFill>
                            <a:schemeClr val="tx1"/>
                          </a:solidFill>
                          <a:latin typeface="Arial" charset="0"/>
                        </a:defRPr>
                      </a:lvl6pPr>
                      <a:lvl7pPr marL="2743200" algn="l" defTabSz="914400" rtl="0" eaLnBrk="1" fontAlgn="base" latinLnBrk="0" hangingPunct="1">
                        <a:spcBef>
                          <a:spcPct val="20000"/>
                        </a:spcBef>
                        <a:spcAft>
                          <a:spcPct val="0"/>
                        </a:spcAft>
                        <a:defRPr sz="1800" b="1" kern="1200">
                          <a:solidFill>
                            <a:schemeClr val="tx1"/>
                          </a:solidFill>
                          <a:latin typeface="Arial" charset="0"/>
                        </a:defRPr>
                      </a:lvl7pPr>
                      <a:lvl8pPr marL="3200400" algn="l" defTabSz="914400" rtl="0" eaLnBrk="1" fontAlgn="base" latinLnBrk="0" hangingPunct="1">
                        <a:spcBef>
                          <a:spcPct val="20000"/>
                        </a:spcBef>
                        <a:spcAft>
                          <a:spcPct val="0"/>
                        </a:spcAft>
                        <a:defRPr sz="1800" b="1" kern="1200">
                          <a:solidFill>
                            <a:schemeClr val="tx1"/>
                          </a:solidFill>
                          <a:latin typeface="Arial" charset="0"/>
                        </a:defRPr>
                      </a:lvl8pPr>
                      <a:lvl9pPr marL="3657600" algn="l" defTabSz="914400" rtl="0" eaLnBrk="1" fontAlgn="base" latinLnBrk="0" hangingPunct="1">
                        <a:spcBef>
                          <a:spcPct val="20000"/>
                        </a:spcBef>
                        <a:spcAft>
                          <a:spcPct val="0"/>
                        </a:spcAft>
                        <a:defRPr sz="1800" b="1" kern="1200">
                          <a:solidFill>
                            <a:schemeClr val="tx1"/>
                          </a:solidFill>
                          <a:latin typeface="Arial" charset="0"/>
                        </a:defRPr>
                      </a:lvl9p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altLang="en-US" sz="2000" b="1" u="none" strike="noStrike" cap="none" normalizeH="0" baseline="0" dirty="0">
                          <a:ln>
                            <a:noFill/>
                          </a:ln>
                          <a:solidFill>
                            <a:schemeClr val="tx1"/>
                          </a:solidFill>
                          <a:effectLst/>
                          <a:latin typeface="+mn-lt"/>
                        </a:rPr>
                        <a:t>Estado clínico del niño</a:t>
                      </a:r>
                      <a:endParaRPr kumimoji="0" lang="en-US" altLang="en-US" sz="2000" b="1" i="0" u="none" strike="noStrike" cap="none" normalizeH="0" baseline="0" dirty="0">
                        <a:ln>
                          <a:noFill/>
                        </a:ln>
                        <a:solidFill>
                          <a:schemeClr val="tx1"/>
                        </a:solidFill>
                        <a:effectLst/>
                        <a:latin typeface="+mn-lt"/>
                      </a:endParaRPr>
                    </a:p>
                  </a:txBody>
                  <a:tcPr marL="99403" marR="994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67365819"/>
                  </a:ext>
                </a:extLst>
              </a:tr>
            </a:tbl>
          </a:graphicData>
        </a:graphic>
      </p:graphicFrame>
    </p:spTree>
    <p:extLst>
      <p:ext uri="{BB962C8B-B14F-4D97-AF65-F5344CB8AC3E}">
        <p14:creationId xmlns:p14="http://schemas.microsoft.com/office/powerpoint/2010/main" val="31328253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AA99062-D748-2CD5-79BF-FE65F07EA6CE}"/>
              </a:ext>
            </a:extLst>
          </p:cNvPr>
          <p:cNvSpPr>
            <a:spLocks noGrp="1"/>
          </p:cNvSpPr>
          <p:nvPr>
            <p:ph sz="half" idx="2"/>
          </p:nvPr>
        </p:nvSpPr>
        <p:spPr/>
        <p:txBody>
          <a:bodyPr lIns="91440" tIns="45720" rIns="91440" bIns="45720" anchor="t"/>
          <a:lstStyle/>
          <a:p>
            <a:pPr marL="0" indent="0">
              <a:buNone/>
            </a:pPr>
            <a:r>
              <a:rPr lang="es-ES" sz="2800" dirty="0"/>
              <a:t>¿Cómo se aplica el enfoque de Una </a:t>
            </a:r>
            <a:r>
              <a:rPr lang="es-ES" dirty="0"/>
              <a:t>S</a:t>
            </a:r>
            <a:r>
              <a:rPr lang="es-ES" sz="2800" dirty="0"/>
              <a:t>ola </a:t>
            </a:r>
            <a:r>
              <a:rPr lang="es-ES" dirty="0"/>
              <a:t>S</a:t>
            </a:r>
            <a:r>
              <a:rPr lang="es-ES" sz="2800" dirty="0"/>
              <a:t>alud en este estudio de caso?</a:t>
            </a:r>
          </a:p>
          <a:p>
            <a:pPr marL="0" indent="0">
              <a:buNone/>
            </a:pPr>
            <a:endParaRPr lang="es-ES" sz="2800" dirty="0"/>
          </a:p>
          <a:p>
            <a:pPr marL="0" indent="0">
              <a:buNone/>
            </a:pPr>
            <a:r>
              <a:rPr lang="es-ES" sz="2800" dirty="0"/>
              <a:t>¿Cómo se puede mejorar?</a:t>
            </a:r>
          </a:p>
          <a:p>
            <a:pPr marL="0" indent="0">
              <a:buNone/>
            </a:pPr>
            <a:endParaRPr lang="es-ES" dirty="0">
              <a:cs typeface="Arial"/>
            </a:endParaRPr>
          </a:p>
          <a:p>
            <a:pPr>
              <a:buNone/>
            </a:pPr>
            <a:endParaRPr lang="es-ES" dirty="0">
              <a:cs typeface="Arial"/>
            </a:endParaRPr>
          </a:p>
          <a:p>
            <a:pPr>
              <a:buNone/>
            </a:pPr>
            <a:r>
              <a:rPr lang="es-ES" dirty="0">
                <a:cs typeface="Arial"/>
              </a:rPr>
              <a:t>¿Cuál es el papel de los laboratoristas y científicos medioambientales en la vigilancia de la meningitis?</a:t>
            </a:r>
          </a:p>
          <a:p>
            <a:pPr marL="0" indent="0">
              <a:buNone/>
            </a:pPr>
            <a:endParaRPr lang="es-ES" dirty="0">
              <a:cs typeface="Arial"/>
            </a:endParaRPr>
          </a:p>
        </p:txBody>
      </p:sp>
      <p:sp>
        <p:nvSpPr>
          <p:cNvPr id="2" name="Title 1">
            <a:extLst>
              <a:ext uri="{FF2B5EF4-FFF2-40B4-BE49-F238E27FC236}">
                <a16:creationId xmlns:a16="http://schemas.microsoft.com/office/drawing/2014/main" id="{5437F418-FF80-427F-8EF8-7F7DB6542F73}"/>
              </a:ext>
            </a:extLst>
          </p:cNvPr>
          <p:cNvSpPr>
            <a:spLocks noGrp="1"/>
          </p:cNvSpPr>
          <p:nvPr>
            <p:ph type="title"/>
          </p:nvPr>
        </p:nvSpPr>
        <p:spPr>
          <a:prstGeom prst="rect">
            <a:avLst/>
          </a:prstGeom>
        </p:spPr>
        <p:txBody>
          <a:bodyPr/>
          <a:lstStyle/>
          <a:p>
            <a:r>
              <a:rPr lang="es-ES" dirty="0"/>
              <a:t>Entrevista de un caso: parte 3</a:t>
            </a:r>
          </a:p>
        </p:txBody>
      </p:sp>
    </p:spTree>
    <p:extLst>
      <p:ext uri="{BB962C8B-B14F-4D97-AF65-F5344CB8AC3E}">
        <p14:creationId xmlns:p14="http://schemas.microsoft.com/office/powerpoint/2010/main" val="372633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0837E2DC-8793-A0EE-3611-729F8E656657}"/>
              </a:ext>
            </a:extLst>
          </p:cNvPr>
          <p:cNvSpPr>
            <a:spLocks noGrp="1"/>
          </p:cNvSpPr>
          <p:nvPr>
            <p:ph sz="half" idx="2"/>
          </p:nvPr>
        </p:nvSpPr>
        <p:spPr>
          <a:xfrm>
            <a:off x="838200" y="1478857"/>
            <a:ext cx="10896600" cy="4639309"/>
          </a:xfrm>
        </p:spPr>
        <p:txBody>
          <a:bodyPr/>
          <a:lstStyle/>
          <a:p>
            <a:r>
              <a:rPr lang="es-ES" sz="2800" kern="1200" dirty="0">
                <a:latin typeface="Arial" charset="0"/>
                <a:cs typeface="Arial" charset="0"/>
              </a:rPr>
              <a:t>Los microbiólogos y el personal de laboratorio ayudan a vigilar </a:t>
            </a:r>
            <a:r>
              <a:rPr lang="es-ES" sz="2800" dirty="0">
                <a:latin typeface="Arial" charset="0"/>
                <a:cs typeface="Arial" charset="0"/>
              </a:rPr>
              <a:t>la resistencia a los antimicrobianos y orientan la toma de decisiones</a:t>
            </a:r>
          </a:p>
          <a:p>
            <a:r>
              <a:rPr lang="es-ES" sz="2800" dirty="0">
                <a:latin typeface="Arial" charset="0"/>
                <a:cs typeface="Arial" charset="0"/>
              </a:rPr>
              <a:t>Trabajadores del medio ambiente y expertos en clima ayudan a predecir patrones estacionales y prevenir brotes</a:t>
            </a:r>
            <a:endParaRPr lang="es-ES" sz="2800" dirty="0"/>
          </a:p>
          <a:p>
            <a:pPr marL="0" indent="0">
              <a:buNone/>
            </a:pPr>
            <a:endParaRPr lang="es-ES" dirty="0"/>
          </a:p>
        </p:txBody>
      </p:sp>
      <p:sp>
        <p:nvSpPr>
          <p:cNvPr id="2" name="Title 1">
            <a:extLst>
              <a:ext uri="{FF2B5EF4-FFF2-40B4-BE49-F238E27FC236}">
                <a16:creationId xmlns:a16="http://schemas.microsoft.com/office/drawing/2014/main" id="{48CCE4B6-2B64-476E-A9B4-BE6EC935D4E2}"/>
              </a:ext>
            </a:extLst>
          </p:cNvPr>
          <p:cNvSpPr>
            <a:spLocks noGrp="1"/>
          </p:cNvSpPr>
          <p:nvPr>
            <p:ph type="title"/>
          </p:nvPr>
        </p:nvSpPr>
        <p:spPr>
          <a:xfrm>
            <a:off x="838200" y="0"/>
            <a:ext cx="9752215" cy="1247775"/>
          </a:xfrm>
          <a:prstGeom prst="rect">
            <a:avLst/>
          </a:prstGeom>
        </p:spPr>
        <p:txBody>
          <a:bodyPr/>
          <a:lstStyle/>
          <a:p>
            <a:r>
              <a:rPr lang="es-ES" dirty="0"/>
              <a:t>Entrevista de un caso: </a:t>
            </a:r>
            <a:br>
              <a:rPr lang="es-ES" dirty="0"/>
            </a:br>
            <a:r>
              <a:rPr lang="es-ES" dirty="0"/>
              <a:t>parte 3: Respuesta</a:t>
            </a:r>
          </a:p>
        </p:txBody>
      </p:sp>
      <p:pic>
        <p:nvPicPr>
          <p:cNvPr id="9220" name="Picture 4">
            <a:extLst>
              <a:ext uri="{FF2B5EF4-FFF2-40B4-BE49-F238E27FC236}">
                <a16:creationId xmlns:a16="http://schemas.microsoft.com/office/drawing/2014/main" id="{634BBE13-4728-7D9E-6B1A-22407E4EA6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6292" y="3498526"/>
            <a:ext cx="4087409" cy="306555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3123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s-ES" dirty="0"/>
              <a:t>Investigación de casos de animales</a:t>
            </a:r>
          </a:p>
        </p:txBody>
      </p:sp>
      <p:sp>
        <p:nvSpPr>
          <p:cNvPr id="7" name="Content Placeholder 6">
            <a:extLst>
              <a:ext uri="{FF2B5EF4-FFF2-40B4-BE49-F238E27FC236}">
                <a16:creationId xmlns:a16="http://schemas.microsoft.com/office/drawing/2014/main" id="{09D92433-C6E2-3581-94C0-75E6EC204EAD}"/>
              </a:ext>
            </a:extLst>
          </p:cNvPr>
          <p:cNvSpPr>
            <a:spLocks noGrp="1"/>
          </p:cNvSpPr>
          <p:nvPr>
            <p:ph sz="half" idx="2"/>
          </p:nvPr>
        </p:nvSpPr>
        <p:spPr/>
        <p:txBody>
          <a:bodyPr/>
          <a:lstStyle/>
          <a:p>
            <a:pPr marL="0">
              <a:buNone/>
            </a:pPr>
            <a:r>
              <a:rPr lang="es-ES" dirty="0"/>
              <a:t>En lugar de la meningitis, imagine que se da un caso de una enfermedad zoonótica en un agricultor y sabe que la enfermedad puede propagarse por diversos animales, como el ganado, los roedores y las mascotas.</a:t>
            </a:r>
          </a:p>
          <a:p>
            <a:pPr marL="514350" indent="-514350">
              <a:buFont typeface="+mj-lt"/>
              <a:buAutoNum type="arabicPeriod"/>
            </a:pPr>
            <a:r>
              <a:rPr lang="es-ES" dirty="0">
                <a:cs typeface="Arial" charset="0"/>
              </a:rPr>
              <a:t>¿En qué se diferenciaría la investigación de su caso?</a:t>
            </a:r>
          </a:p>
          <a:p>
            <a:pPr marL="514350" indent="-514350">
              <a:buFont typeface="+mj-lt"/>
              <a:buAutoNum type="arabicPeriod"/>
            </a:pPr>
            <a:r>
              <a:rPr lang="es-ES" dirty="0"/>
              <a:t>¿A quién más podría entrevistar? </a:t>
            </a:r>
          </a:p>
          <a:p>
            <a:pPr marL="514350" indent="-514350">
              <a:buFont typeface="+mj-lt"/>
              <a:buAutoNum type="arabicPeriod"/>
            </a:pPr>
            <a:r>
              <a:rPr lang="es-ES" dirty="0"/>
              <a:t>¿Qué información adicional podría recopilar su equipo?</a:t>
            </a:r>
          </a:p>
          <a:p>
            <a:pPr marL="514350" indent="-514350">
              <a:buFont typeface="+mj-lt"/>
              <a:buAutoNum type="arabicPeriod"/>
            </a:pPr>
            <a:r>
              <a:rPr lang="es-ES" dirty="0"/>
              <a:t>¿Es la confidencialidad un problema cuando se investiga un brote que afecta a animales?</a:t>
            </a:r>
          </a:p>
          <a:p>
            <a:endParaRPr lang="es-ES" dirty="0"/>
          </a:p>
        </p:txBody>
      </p:sp>
    </p:spTree>
    <p:extLst>
      <p:ext uri="{BB962C8B-B14F-4D97-AF65-F5344CB8AC3E}">
        <p14:creationId xmlns:p14="http://schemas.microsoft.com/office/powerpoint/2010/main" val="25782788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028FB9D-F3E0-E7E0-E193-720E9DCF8999}"/>
              </a:ext>
            </a:extLst>
          </p:cNvPr>
          <p:cNvSpPr>
            <a:spLocks noGrp="1"/>
          </p:cNvSpPr>
          <p:nvPr>
            <p:ph sz="half" idx="2"/>
          </p:nvPr>
        </p:nvSpPr>
        <p:spPr/>
        <p:txBody>
          <a:bodyPr/>
          <a:lstStyle/>
          <a:p>
            <a:r>
              <a:rPr lang="es-ES" sz="2800" dirty="0"/>
              <a:t>Las investigaciones de casos son una "acción" importante en el ciclo de vigilancia</a:t>
            </a:r>
          </a:p>
          <a:p>
            <a:r>
              <a:rPr lang="es-ES" sz="2800" dirty="0"/>
              <a:t>Las investigaciones de casos deben realizarse en enfermedades de alta prioridad, enfermedades requeridas por el RSI y enfermedades con alta morbilidad o mortalidad o un riesgo sustancial de propagación</a:t>
            </a:r>
          </a:p>
          <a:p>
            <a:r>
              <a:rPr lang="es-ES" sz="2800" dirty="0"/>
              <a:t>Las investigaciones de los casos y las entrevistas deben hacerse con profesionalismo y respeto</a:t>
            </a:r>
          </a:p>
        </p:txBody>
      </p:sp>
      <p:sp>
        <p:nvSpPr>
          <p:cNvPr id="2" name="Title 1"/>
          <p:cNvSpPr>
            <a:spLocks noGrp="1"/>
          </p:cNvSpPr>
          <p:nvPr>
            <p:ph type="title"/>
          </p:nvPr>
        </p:nvSpPr>
        <p:spPr>
          <a:prstGeom prst="rect">
            <a:avLst/>
          </a:prstGeom>
        </p:spPr>
        <p:txBody>
          <a:bodyPr/>
          <a:lstStyle/>
          <a:p>
            <a:r>
              <a:rPr lang="es-ES" dirty="0"/>
              <a:t>Resumen</a:t>
            </a:r>
          </a:p>
        </p:txBody>
      </p:sp>
    </p:spTree>
    <p:extLst>
      <p:ext uri="{BB962C8B-B14F-4D97-AF65-F5344CB8AC3E}">
        <p14:creationId xmlns:p14="http://schemas.microsoft.com/office/powerpoint/2010/main" val="24838580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983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028FB9D-F3E0-E7E0-E193-720E9DCF8999}"/>
              </a:ext>
            </a:extLst>
          </p:cNvPr>
          <p:cNvSpPr>
            <a:spLocks noGrp="1"/>
          </p:cNvSpPr>
          <p:nvPr>
            <p:ph sz="half" idx="2"/>
          </p:nvPr>
        </p:nvSpPr>
        <p:spPr/>
        <p:txBody>
          <a:bodyPr/>
          <a:lstStyle/>
          <a:p>
            <a:pPr marL="228600" indent="-228600">
              <a:buFont typeface="Arial" panose="020B0604020202020204" pitchFamily="34" charset="0"/>
              <a:buChar char="•"/>
            </a:pPr>
            <a:r>
              <a:rPr lang="es-ES" b="0" dirty="0"/>
              <a:t>Describir las razones para llevar a cabo la investigación de </a:t>
            </a:r>
            <a:br>
              <a:rPr lang="es-ES" b="0" dirty="0"/>
            </a:br>
            <a:r>
              <a:rPr lang="es-ES" b="0" dirty="0"/>
              <a:t>un caso </a:t>
            </a:r>
          </a:p>
          <a:p>
            <a:pPr marL="228600" indent="-228600">
              <a:buFont typeface="Arial" panose="020B0604020202020204" pitchFamily="34" charset="0"/>
              <a:buChar char="•"/>
            </a:pPr>
            <a:r>
              <a:rPr lang="es-ES" b="0" dirty="0"/>
              <a:t>Entrevistar a un caso de manera profesional</a:t>
            </a:r>
          </a:p>
          <a:p>
            <a:pPr marL="228600" indent="-228600">
              <a:buFont typeface="Arial" panose="020B0604020202020204" pitchFamily="34" charset="0"/>
              <a:buChar char="•"/>
            </a:pPr>
            <a:r>
              <a:rPr lang="es-ES" sz="2800" b="0" dirty="0"/>
              <a:t>Entrevistar a un propietario/cuidador de animales de </a:t>
            </a:r>
            <a:br>
              <a:rPr lang="es-ES" sz="2800" b="0" dirty="0"/>
            </a:br>
            <a:r>
              <a:rPr lang="es-ES" sz="2800" b="0" dirty="0"/>
              <a:t>manera profesional</a:t>
            </a:r>
          </a:p>
          <a:p>
            <a:pPr marL="228600" indent="-228600">
              <a:buFont typeface="Arial" panose="020B0604020202020204" pitchFamily="34" charset="0"/>
              <a:buChar char="•"/>
            </a:pPr>
            <a:r>
              <a:rPr lang="es-ES" b="0" dirty="0"/>
              <a:t>Aplicar los principios de Una Sola Salud a la investigación de un caso</a:t>
            </a:r>
          </a:p>
        </p:txBody>
      </p:sp>
      <p:sp>
        <p:nvSpPr>
          <p:cNvPr id="2" name="Title 1"/>
          <p:cNvSpPr>
            <a:spLocks noGrp="1"/>
          </p:cNvSpPr>
          <p:nvPr>
            <p:ph type="title"/>
          </p:nvPr>
        </p:nvSpPr>
        <p:spPr>
          <a:prstGeom prst="rect">
            <a:avLst/>
          </a:prstGeom>
        </p:spPr>
        <p:txBody>
          <a:bodyPr/>
          <a:lstStyle/>
          <a:p>
            <a:r>
              <a:rPr lang="es-ES" dirty="0"/>
              <a:t>Revisión de los objetivos</a:t>
            </a:r>
          </a:p>
        </p:txBody>
      </p:sp>
    </p:spTree>
    <p:extLst>
      <p:ext uri="{BB962C8B-B14F-4D97-AF65-F5344CB8AC3E}">
        <p14:creationId xmlns:p14="http://schemas.microsoft.com/office/powerpoint/2010/main" val="3081983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97F0C5F1-FAFE-ED9F-D037-564F55C10F79}"/>
              </a:ext>
            </a:extLst>
          </p:cNvPr>
          <p:cNvSpPr/>
          <p:nvPr/>
        </p:nvSpPr>
        <p:spPr>
          <a:xfrm>
            <a:off x="1825371" y="2484517"/>
            <a:ext cx="2179482" cy="932688"/>
          </a:xfrm>
          <a:prstGeom prst="roundRect">
            <a:avLst/>
          </a:prstGeom>
          <a:noFill/>
          <a:ln w="76200">
            <a:solidFill>
              <a:srgbClr val="F79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0994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8BDF10E-E521-7A1E-D04A-3C81D6424BBF}"/>
              </a:ext>
            </a:extLst>
          </p:cNvPr>
          <p:cNvSpPr>
            <a:spLocks noGrp="1"/>
          </p:cNvSpPr>
          <p:nvPr>
            <p:ph sz="half" idx="2"/>
          </p:nvPr>
        </p:nvSpPr>
        <p:spPr/>
        <p:txBody>
          <a:bodyPr/>
          <a:lstStyle/>
          <a:p>
            <a:r>
              <a:rPr lang="es-ES" sz="2800" dirty="0"/>
              <a:t>Comunicación</a:t>
            </a:r>
          </a:p>
          <a:p>
            <a:r>
              <a:rPr lang="es-ES" sz="2800" dirty="0"/>
              <a:t>Investigación</a:t>
            </a:r>
          </a:p>
          <a:p>
            <a:r>
              <a:rPr lang="es-ES" sz="2800" dirty="0"/>
              <a:t>Prevención y control</a:t>
            </a:r>
          </a:p>
          <a:p>
            <a:pPr marL="0">
              <a:buNone/>
            </a:pPr>
            <a:endParaRPr lang="es-ES" sz="2800" dirty="0"/>
          </a:p>
          <a:p>
            <a:pPr marL="0">
              <a:buNone/>
            </a:pPr>
            <a:endParaRPr lang="es-ES" sz="2800" dirty="0"/>
          </a:p>
          <a:p>
            <a:pPr marL="0">
              <a:buNone/>
            </a:pPr>
            <a:endParaRPr lang="es-ES" sz="2800" dirty="0"/>
          </a:p>
        </p:txBody>
      </p:sp>
      <p:sp>
        <p:nvSpPr>
          <p:cNvPr id="2" name="Title 1"/>
          <p:cNvSpPr>
            <a:spLocks noGrp="1"/>
          </p:cNvSpPr>
          <p:nvPr>
            <p:ph type="title"/>
          </p:nvPr>
        </p:nvSpPr>
        <p:spPr>
          <a:prstGeom prst="rect">
            <a:avLst/>
          </a:prstGeom>
        </p:spPr>
        <p:txBody>
          <a:bodyPr/>
          <a:lstStyle/>
          <a:p>
            <a:r>
              <a:rPr lang="es-ES" dirty="0"/>
              <a:t>Principales tipos de acciones (1/3)</a:t>
            </a:r>
          </a:p>
        </p:txBody>
      </p:sp>
      <p:grpSp>
        <p:nvGrpSpPr>
          <p:cNvPr id="20" name="Group 19">
            <a:extLst>
              <a:ext uri="{FF2B5EF4-FFF2-40B4-BE49-F238E27FC236}">
                <a16:creationId xmlns:a16="http://schemas.microsoft.com/office/drawing/2014/main" id="{9BFEDD89-25C1-4077-AECE-A06CAC90CC17}"/>
              </a:ext>
            </a:extLst>
          </p:cNvPr>
          <p:cNvGrpSpPr/>
          <p:nvPr/>
        </p:nvGrpSpPr>
        <p:grpSpPr>
          <a:xfrm rot="21239706">
            <a:off x="751957" y="4040837"/>
            <a:ext cx="5394730" cy="2035274"/>
            <a:chOff x="3655594" y="2988076"/>
            <a:chExt cx="6131344" cy="2845599"/>
          </a:xfrm>
        </p:grpSpPr>
        <p:sp>
          <p:nvSpPr>
            <p:cNvPr id="19" name="Flowchart: Decision 18">
              <a:extLst>
                <a:ext uri="{FF2B5EF4-FFF2-40B4-BE49-F238E27FC236}">
                  <a16:creationId xmlns:a16="http://schemas.microsoft.com/office/drawing/2014/main" id="{42402E5D-7A4F-30A4-2349-7ED28B5FDD37}"/>
                </a:ext>
              </a:extLst>
            </p:cNvPr>
            <p:cNvSpPr/>
            <p:nvPr/>
          </p:nvSpPr>
          <p:spPr>
            <a:xfrm rot="21139232">
              <a:off x="3655594" y="2988076"/>
              <a:ext cx="6131344" cy="2845599"/>
            </a:xfrm>
            <a:prstGeom prst="flowChartDecision">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Rectangle 17">
              <a:extLst>
                <a:ext uri="{FF2B5EF4-FFF2-40B4-BE49-F238E27FC236}">
                  <a16:creationId xmlns:a16="http://schemas.microsoft.com/office/drawing/2014/main" id="{30616BB8-A7CB-E8D0-9F2A-57388F2F3DDC}"/>
                </a:ext>
              </a:extLst>
            </p:cNvPr>
            <p:cNvSpPr/>
            <p:nvPr/>
          </p:nvSpPr>
          <p:spPr>
            <a:xfrm>
              <a:off x="4998227" y="3751223"/>
              <a:ext cx="3226919" cy="1290945"/>
            </a:xfrm>
            <a:prstGeom prst="rect">
              <a:avLst/>
            </a:prstGeom>
            <a:noFill/>
          </p:spPr>
          <p:txBody>
            <a:bodyPr wrap="none" lIns="91440" tIns="45720" rIns="91440" bIns="45720">
              <a:spAutoFit/>
              <a:scene3d>
                <a:camera prst="isometricOffAxis1Right"/>
                <a:lightRig rig="threePt" dir="t"/>
              </a:scene3d>
            </a:bodyPr>
            <a:lstStyle/>
            <a:p>
              <a:pPr algn="ctr"/>
              <a:r>
                <a:rPr lang="en-US" sz="5400" b="1" cap="none" spc="0" dirty="0">
                  <a:ln w="0"/>
                  <a:solidFill>
                    <a:schemeClr val="bg1"/>
                  </a:solidFill>
                  <a:effectLst>
                    <a:outerShdw blurRad="50800" dist="38100" dir="8100000" algn="tr" rotWithShape="0">
                      <a:prstClr val="black">
                        <a:alpha val="40000"/>
                      </a:prstClr>
                    </a:outerShdw>
                  </a:effectLst>
                </a:rPr>
                <a:t>ACCIÓN</a:t>
              </a:r>
            </a:p>
          </p:txBody>
        </p:sp>
      </p:grpSp>
      <p:pic>
        <p:nvPicPr>
          <p:cNvPr id="3074" name="Picture 2">
            <a:extLst>
              <a:ext uri="{FF2B5EF4-FFF2-40B4-BE49-F238E27FC236}">
                <a16:creationId xmlns:a16="http://schemas.microsoft.com/office/drawing/2014/main" id="{36CA1374-4201-7410-D987-CBD37DC07FA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414" r="14981"/>
          <a:stretch/>
        </p:blipFill>
        <p:spPr bwMode="auto">
          <a:xfrm>
            <a:off x="7787994" y="3719374"/>
            <a:ext cx="3068912" cy="245241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80" name="Picture 8">
            <a:extLst>
              <a:ext uri="{FF2B5EF4-FFF2-40B4-BE49-F238E27FC236}">
                <a16:creationId xmlns:a16="http://schemas.microsoft.com/office/drawing/2014/main" id="{F6E9CA78-E140-0748-AC2E-0EBDCA98577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077"/>
          <a:stretch/>
        </p:blipFill>
        <p:spPr bwMode="auto">
          <a:xfrm>
            <a:off x="5717748" y="1383952"/>
            <a:ext cx="3068913" cy="216180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992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5">
            <a:extLst>
              <a:ext uri="{FF2B5EF4-FFF2-40B4-BE49-F238E27FC236}">
                <a16:creationId xmlns:a16="http://schemas.microsoft.com/office/drawing/2014/main" id="{9CE861F0-1BB6-3F59-5277-A4459B610266}"/>
              </a:ext>
            </a:extLst>
          </p:cNvPr>
          <p:cNvSpPr>
            <a:spLocks noGrp="1"/>
          </p:cNvSpPr>
          <p:nvPr>
            <p:ph sz="half" idx="2"/>
          </p:nvPr>
        </p:nvSpPr>
        <p:spPr/>
        <p:txBody>
          <a:bodyPr lIns="91440" tIns="45720" rIns="91440" bIns="45720" anchor="t"/>
          <a:lstStyle/>
          <a:p>
            <a:r>
              <a:rPr lang="es-ES" sz="2800" dirty="0">
                <a:solidFill>
                  <a:schemeClr val="bg2">
                    <a:lumMod val="90000"/>
                  </a:schemeClr>
                </a:solidFill>
              </a:rPr>
              <a:t>Comunicación</a:t>
            </a:r>
            <a:endParaRPr lang="es-ES" sz="2800" dirty="0">
              <a:solidFill>
                <a:schemeClr val="bg2">
                  <a:lumMod val="90000"/>
                </a:schemeClr>
              </a:solidFill>
              <a:cs typeface="Arial"/>
            </a:endParaRPr>
          </a:p>
          <a:p>
            <a:r>
              <a:rPr lang="es-ES" sz="2800" b="1" dirty="0"/>
              <a:t>Investigación</a:t>
            </a:r>
          </a:p>
          <a:p>
            <a:r>
              <a:rPr lang="es-ES" sz="2800" dirty="0">
                <a:solidFill>
                  <a:schemeClr val="bg2">
                    <a:lumMod val="90000"/>
                  </a:schemeClr>
                </a:solidFill>
              </a:rPr>
              <a:t>Prevención y control</a:t>
            </a:r>
            <a:endParaRPr lang="es-ES" sz="2800" dirty="0">
              <a:solidFill>
                <a:schemeClr val="bg2">
                  <a:lumMod val="90000"/>
                </a:schemeClr>
              </a:solidFill>
              <a:cs typeface="Arial"/>
            </a:endParaRPr>
          </a:p>
          <a:p>
            <a:pPr marL="0">
              <a:buNone/>
            </a:pPr>
            <a:endParaRPr lang="es-ES" sz="2800" dirty="0"/>
          </a:p>
          <a:p>
            <a:pPr marL="0">
              <a:buNone/>
            </a:pPr>
            <a:endParaRPr lang="es-ES" sz="2800" dirty="0"/>
          </a:p>
          <a:p>
            <a:pPr marL="0">
              <a:buNone/>
            </a:pPr>
            <a:endParaRPr lang="es-ES" sz="2800" dirty="0"/>
          </a:p>
        </p:txBody>
      </p:sp>
      <p:sp>
        <p:nvSpPr>
          <p:cNvPr id="18" name="Title 1">
            <a:extLst>
              <a:ext uri="{FF2B5EF4-FFF2-40B4-BE49-F238E27FC236}">
                <a16:creationId xmlns:a16="http://schemas.microsoft.com/office/drawing/2014/main" id="{B5608D61-0545-C255-CAF7-30EB979926E6}"/>
              </a:ext>
            </a:extLst>
          </p:cNvPr>
          <p:cNvSpPr>
            <a:spLocks noGrp="1"/>
          </p:cNvSpPr>
          <p:nvPr>
            <p:ph type="title"/>
          </p:nvPr>
        </p:nvSpPr>
        <p:spPr>
          <a:prstGeom prst="rect">
            <a:avLst/>
          </a:prstGeom>
        </p:spPr>
        <p:txBody>
          <a:bodyPr/>
          <a:lstStyle/>
          <a:p>
            <a:r>
              <a:rPr lang="es-ES" dirty="0"/>
              <a:t>Principales tipos de acciones (2/3)</a:t>
            </a:r>
          </a:p>
        </p:txBody>
      </p:sp>
      <p:sp>
        <p:nvSpPr>
          <p:cNvPr id="19" name="Content Placeholder 3">
            <a:extLst>
              <a:ext uri="{FF2B5EF4-FFF2-40B4-BE49-F238E27FC236}">
                <a16:creationId xmlns:a16="http://schemas.microsoft.com/office/drawing/2014/main" id="{94C958E0-6086-70F2-192D-423FA296D606}"/>
              </a:ext>
            </a:extLst>
          </p:cNvPr>
          <p:cNvSpPr txBox="1">
            <a:spLocks/>
          </p:cNvSpPr>
          <p:nvPr/>
        </p:nvSpPr>
        <p:spPr>
          <a:xfrm>
            <a:off x="6347801" y="2147028"/>
            <a:ext cx="5654814" cy="2895600"/>
          </a:xfrm>
          <a:prstGeom prst="rect">
            <a:avLst/>
          </a:prstGeom>
          <a:ln w="25400">
            <a:noFill/>
          </a:ln>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Investigación de casos</a:t>
            </a:r>
          </a:p>
          <a:p>
            <a:pPr lvl="1"/>
            <a:r>
              <a:rPr lang="es-ES" dirty="0"/>
              <a:t>Confirmación de laboratorio</a:t>
            </a:r>
          </a:p>
          <a:p>
            <a:r>
              <a:rPr lang="es-ES" dirty="0"/>
              <a:t>Investigación de brote</a:t>
            </a:r>
          </a:p>
          <a:p>
            <a:r>
              <a:rPr lang="es-ES" dirty="0"/>
              <a:t>Vigilancia intensificada y/o alternativa de la enfermedad</a:t>
            </a:r>
          </a:p>
          <a:p>
            <a:endParaRPr lang="es-ES" dirty="0"/>
          </a:p>
        </p:txBody>
      </p:sp>
      <p:sp>
        <p:nvSpPr>
          <p:cNvPr id="20" name="Rectangle: Rounded Corners 19">
            <a:extLst>
              <a:ext uri="{FF2B5EF4-FFF2-40B4-BE49-F238E27FC236}">
                <a16:creationId xmlns:a16="http://schemas.microsoft.com/office/drawing/2014/main" id="{ABEB44E9-A933-61C4-BDD3-E6213D612C53}"/>
              </a:ext>
            </a:extLst>
          </p:cNvPr>
          <p:cNvSpPr/>
          <p:nvPr/>
        </p:nvSpPr>
        <p:spPr>
          <a:xfrm>
            <a:off x="6264322" y="2036928"/>
            <a:ext cx="5654814" cy="2895596"/>
          </a:xfrm>
          <a:prstGeom prst="roundRect">
            <a:avLst/>
          </a:prstGeom>
          <a:noFill/>
          <a:ln w="762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CCF487D8-5BD8-78C6-48DE-FF28611485F3}"/>
              </a:ext>
            </a:extLst>
          </p:cNvPr>
          <p:cNvCxnSpPr>
            <a:cxnSpLocks/>
          </p:cNvCxnSpPr>
          <p:nvPr/>
        </p:nvCxnSpPr>
        <p:spPr>
          <a:xfrm>
            <a:off x="3534770" y="2306471"/>
            <a:ext cx="2561230" cy="0"/>
          </a:xfrm>
          <a:prstGeom prst="straightConnector1">
            <a:avLst/>
          </a:prstGeom>
          <a:ln w="76200">
            <a:solidFill>
              <a:srgbClr val="0065A4"/>
            </a:solidFill>
            <a:tailEnd type="triangle"/>
          </a:ln>
        </p:spPr>
        <p:style>
          <a:lnRef idx="1">
            <a:schemeClr val="accent1"/>
          </a:lnRef>
          <a:fillRef idx="0">
            <a:schemeClr val="accent1"/>
          </a:fillRef>
          <a:effectRef idx="0">
            <a:schemeClr val="accent1"/>
          </a:effectRef>
          <a:fontRef idx="minor">
            <a:schemeClr val="tx1"/>
          </a:fontRef>
        </p:style>
      </p:cxnSp>
      <p:pic>
        <p:nvPicPr>
          <p:cNvPr id="2052" name="Picture 4">
            <a:extLst>
              <a:ext uri="{FF2B5EF4-FFF2-40B4-BE49-F238E27FC236}">
                <a16:creationId xmlns:a16="http://schemas.microsoft.com/office/drawing/2014/main" id="{B9E5D216-E42A-D13F-AC47-17BC46731E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015" y="3329168"/>
            <a:ext cx="4095509" cy="307163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5858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E2FDE5E4-3263-84E2-EAD5-E8E9E32C6C44}"/>
              </a:ext>
            </a:extLst>
          </p:cNvPr>
          <p:cNvSpPr>
            <a:spLocks noGrp="1"/>
          </p:cNvSpPr>
          <p:nvPr>
            <p:ph sz="half" idx="2"/>
          </p:nvPr>
        </p:nvSpPr>
        <p:spPr/>
        <p:txBody>
          <a:bodyPr lIns="91440" tIns="45720" rIns="91440" bIns="45720" anchor="t"/>
          <a:lstStyle/>
          <a:p>
            <a:r>
              <a:rPr lang="es-ES" sz="2800" dirty="0">
                <a:solidFill>
                  <a:schemeClr val="bg2">
                    <a:lumMod val="90000"/>
                  </a:schemeClr>
                </a:solidFill>
              </a:rPr>
              <a:t>Comunicación</a:t>
            </a:r>
            <a:endParaRPr lang="es-ES" sz="2800" dirty="0">
              <a:solidFill>
                <a:schemeClr val="bg2">
                  <a:lumMod val="90000"/>
                </a:schemeClr>
              </a:solidFill>
              <a:cs typeface="Arial"/>
            </a:endParaRPr>
          </a:p>
          <a:p>
            <a:r>
              <a:rPr lang="es-ES" sz="2800" dirty="0">
                <a:solidFill>
                  <a:schemeClr val="bg2">
                    <a:lumMod val="90000"/>
                  </a:schemeClr>
                </a:solidFill>
              </a:rPr>
              <a:t>Investigación</a:t>
            </a:r>
            <a:endParaRPr lang="es-ES" sz="2800" dirty="0">
              <a:solidFill>
                <a:schemeClr val="bg2">
                  <a:lumMod val="90000"/>
                </a:schemeClr>
              </a:solidFill>
              <a:cs typeface="Arial"/>
            </a:endParaRPr>
          </a:p>
          <a:p>
            <a:r>
              <a:rPr lang="es-ES" sz="2800" b="1" dirty="0"/>
              <a:t>Prevención y control</a:t>
            </a:r>
          </a:p>
          <a:p>
            <a:pPr marL="0">
              <a:buNone/>
            </a:pPr>
            <a:endParaRPr lang="es-ES" sz="2800" dirty="0"/>
          </a:p>
          <a:p>
            <a:pPr marL="0">
              <a:buNone/>
            </a:pPr>
            <a:endParaRPr lang="es-ES" sz="2800" dirty="0"/>
          </a:p>
          <a:p>
            <a:pPr marL="0">
              <a:buNone/>
            </a:pPr>
            <a:endParaRPr lang="es-ES" sz="2800" dirty="0"/>
          </a:p>
        </p:txBody>
      </p:sp>
      <p:sp>
        <p:nvSpPr>
          <p:cNvPr id="14" name="Title 1">
            <a:extLst>
              <a:ext uri="{FF2B5EF4-FFF2-40B4-BE49-F238E27FC236}">
                <a16:creationId xmlns:a16="http://schemas.microsoft.com/office/drawing/2014/main" id="{A064C5A1-07A1-FE8A-FBB7-3119736F1935}"/>
              </a:ext>
            </a:extLst>
          </p:cNvPr>
          <p:cNvSpPr>
            <a:spLocks noGrp="1"/>
          </p:cNvSpPr>
          <p:nvPr>
            <p:ph type="title"/>
          </p:nvPr>
        </p:nvSpPr>
        <p:spPr>
          <a:prstGeom prst="rect">
            <a:avLst/>
          </a:prstGeom>
        </p:spPr>
        <p:txBody>
          <a:bodyPr/>
          <a:lstStyle/>
          <a:p>
            <a:r>
              <a:rPr lang="es-ES" dirty="0"/>
              <a:t>Principales tipos de acciones (3/3)</a:t>
            </a:r>
          </a:p>
        </p:txBody>
      </p:sp>
      <p:sp>
        <p:nvSpPr>
          <p:cNvPr id="15" name="Content Placeholder 3">
            <a:extLst>
              <a:ext uri="{FF2B5EF4-FFF2-40B4-BE49-F238E27FC236}">
                <a16:creationId xmlns:a16="http://schemas.microsoft.com/office/drawing/2014/main" id="{5901F46D-90F0-0C72-2C0D-12343710A3E3}"/>
              </a:ext>
            </a:extLst>
          </p:cNvPr>
          <p:cNvSpPr txBox="1">
            <a:spLocks/>
          </p:cNvSpPr>
          <p:nvPr/>
        </p:nvSpPr>
        <p:spPr>
          <a:xfrm>
            <a:off x="7656621" y="2873770"/>
            <a:ext cx="3697179" cy="1183026"/>
          </a:xfrm>
          <a:prstGeom prst="rect">
            <a:avLst/>
          </a:prstGeom>
          <a:ln w="25400">
            <a:noFill/>
          </a:ln>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Acciones a </a:t>
            </a:r>
            <a:br>
              <a:rPr lang="es-ES" dirty="0"/>
            </a:br>
            <a:r>
              <a:rPr lang="es-ES" dirty="0"/>
              <a:t>corto plazo</a:t>
            </a:r>
          </a:p>
          <a:p>
            <a:r>
              <a:rPr lang="es-ES" dirty="0"/>
              <a:t>Acciones a </a:t>
            </a:r>
            <a:br>
              <a:rPr lang="es-ES" dirty="0"/>
            </a:br>
            <a:r>
              <a:rPr lang="es-ES" dirty="0"/>
              <a:t>largo plazo</a:t>
            </a:r>
          </a:p>
        </p:txBody>
      </p:sp>
      <p:sp>
        <p:nvSpPr>
          <p:cNvPr id="16" name="Rectangle: Rounded Corners 15">
            <a:extLst>
              <a:ext uri="{FF2B5EF4-FFF2-40B4-BE49-F238E27FC236}">
                <a16:creationId xmlns:a16="http://schemas.microsoft.com/office/drawing/2014/main" id="{C0B8256D-10E4-9CC6-0C37-A742BB028EAC}"/>
              </a:ext>
            </a:extLst>
          </p:cNvPr>
          <p:cNvSpPr/>
          <p:nvPr/>
        </p:nvSpPr>
        <p:spPr>
          <a:xfrm>
            <a:off x="7410735" y="2742786"/>
            <a:ext cx="2887537" cy="2144524"/>
          </a:xfrm>
          <a:prstGeom prst="roundRect">
            <a:avLst/>
          </a:prstGeom>
          <a:noFill/>
          <a:ln w="762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54D929E7-74AC-5C7C-4645-F4DC28902602}"/>
              </a:ext>
            </a:extLst>
          </p:cNvPr>
          <p:cNvCxnSpPr>
            <a:cxnSpLocks/>
          </p:cNvCxnSpPr>
          <p:nvPr/>
        </p:nvCxnSpPr>
        <p:spPr>
          <a:xfrm>
            <a:off x="5186149" y="2852381"/>
            <a:ext cx="2056263" cy="0"/>
          </a:xfrm>
          <a:prstGeom prst="straightConnector1">
            <a:avLst/>
          </a:prstGeom>
          <a:ln w="76200">
            <a:solidFill>
              <a:srgbClr val="0065A4"/>
            </a:solidFill>
            <a:tailEnd type="triangle"/>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136EFBF6-3396-A3BE-C6BE-09CDA92AEE7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4459"/>
          <a:stretch/>
        </p:blipFill>
        <p:spPr bwMode="auto">
          <a:xfrm>
            <a:off x="1073537" y="3313218"/>
            <a:ext cx="2406314" cy="308758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4080DB0-CBF7-1301-1860-172CA00F62A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25737" y="3793895"/>
            <a:ext cx="3475873" cy="260690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653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3E7BEA06-1FF9-F0C6-347B-CA70B2AB4796}"/>
              </a:ext>
            </a:extLst>
          </p:cNvPr>
          <p:cNvSpPr>
            <a:spLocks noGrp="1"/>
          </p:cNvSpPr>
          <p:nvPr>
            <p:ph sz="half" idx="2"/>
          </p:nvPr>
        </p:nvSpPr>
        <p:spPr/>
        <p:txBody>
          <a:bodyPr lIns="91440" tIns="45720" rIns="91440" bIns="45720" anchor="t"/>
          <a:lstStyle/>
          <a:p>
            <a:r>
              <a:rPr lang="es-ES" sz="2400" b="1" dirty="0">
                <a:solidFill>
                  <a:srgbClr val="00953A"/>
                </a:solidFill>
              </a:rPr>
              <a:t>Acciones a corto plazo</a:t>
            </a:r>
          </a:p>
          <a:p>
            <a:pPr lvl="1"/>
            <a:r>
              <a:rPr lang="es-ES" sz="2000" dirty="0"/>
              <a:t>Realizar campañas de vacunación (por ejemplo, contra el sarampión)</a:t>
            </a:r>
            <a:endParaRPr lang="es-ES" sz="2000" dirty="0">
              <a:cs typeface="Arial"/>
            </a:endParaRPr>
          </a:p>
          <a:p>
            <a:pPr lvl="1"/>
            <a:r>
              <a:rPr lang="es-ES" sz="2000" dirty="0"/>
              <a:t>Proporcionar agua potable limpia</a:t>
            </a:r>
          </a:p>
          <a:p>
            <a:pPr lvl="1"/>
            <a:r>
              <a:rPr lang="es-ES" sz="2000" dirty="0"/>
              <a:t>Poner en cuarentena a los expuestos (personas, animales), aislar los casos</a:t>
            </a:r>
            <a:endParaRPr lang="es-ES" sz="2000" dirty="0">
              <a:cs typeface="Arial"/>
            </a:endParaRPr>
          </a:p>
          <a:p>
            <a:pPr lvl="1"/>
            <a:r>
              <a:rPr lang="es-ES" sz="2000" dirty="0"/>
              <a:t>Sacrificar rebaños</a:t>
            </a:r>
          </a:p>
          <a:p>
            <a:pPr lvl="1"/>
            <a:r>
              <a:rPr lang="es-ES" sz="2000" dirty="0"/>
              <a:t>Notificar a los clínicos y veterinarios los resultados de las pruebas diagnósticas</a:t>
            </a:r>
          </a:p>
          <a:p>
            <a:r>
              <a:rPr lang="es-ES" sz="2400" b="1" dirty="0">
                <a:solidFill>
                  <a:srgbClr val="00953A"/>
                </a:solidFill>
              </a:rPr>
              <a:t>Acciones a largo plazo</a:t>
            </a:r>
          </a:p>
          <a:p>
            <a:pPr lvl="1"/>
            <a:r>
              <a:rPr lang="es-ES" sz="2000" dirty="0"/>
              <a:t>Suministro de mosquiteros (paludismo)</a:t>
            </a:r>
          </a:p>
          <a:p>
            <a:pPr lvl="1"/>
            <a:r>
              <a:rPr lang="es-ES" sz="2000" dirty="0"/>
              <a:t>Realizar pruebas periódicas de la fuente de agua potable</a:t>
            </a:r>
          </a:p>
          <a:p>
            <a:pPr lvl="1"/>
            <a:r>
              <a:rPr lang="es-ES" sz="2000" dirty="0"/>
              <a:t>Adoptar nuevas políticas de vacunación para personas y animales</a:t>
            </a:r>
          </a:p>
          <a:p>
            <a:endParaRPr lang="es-ES" sz="2400" dirty="0"/>
          </a:p>
          <a:p>
            <a:pPr marL="0" indent="0">
              <a:buNone/>
            </a:pPr>
            <a:endParaRPr lang="es-ES" sz="2400" dirty="0"/>
          </a:p>
        </p:txBody>
      </p:sp>
      <p:sp>
        <p:nvSpPr>
          <p:cNvPr id="2" name="Title 1"/>
          <p:cNvSpPr>
            <a:spLocks noGrp="1"/>
          </p:cNvSpPr>
          <p:nvPr>
            <p:ph type="title"/>
          </p:nvPr>
        </p:nvSpPr>
        <p:spPr/>
        <p:txBody>
          <a:bodyPr/>
          <a:lstStyle/>
          <a:p>
            <a:r>
              <a:rPr lang="es-ES" dirty="0"/>
              <a:t>Acciones de prevención y control: ejemplos</a:t>
            </a:r>
          </a:p>
        </p:txBody>
      </p:sp>
    </p:spTree>
    <p:extLst>
      <p:ext uri="{BB962C8B-B14F-4D97-AF65-F5344CB8AC3E}">
        <p14:creationId xmlns:p14="http://schemas.microsoft.com/office/powerpoint/2010/main" val="1050212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8D810-EA9C-EED5-AE53-C8334F8199C3}"/>
              </a:ext>
            </a:extLst>
          </p:cNvPr>
          <p:cNvSpPr>
            <a:spLocks noGrp="1"/>
          </p:cNvSpPr>
          <p:nvPr>
            <p:ph type="title"/>
          </p:nvPr>
        </p:nvSpPr>
        <p:spPr/>
        <p:txBody>
          <a:bodyPr lIns="91440" tIns="45720" rIns="91440" bIns="45720" anchor="t"/>
          <a:lstStyle/>
          <a:p>
            <a:r>
              <a:rPr lang="es-ES" dirty="0"/>
              <a:t>Objetivos de la investigación de casos</a:t>
            </a:r>
          </a:p>
        </p:txBody>
      </p:sp>
      <p:sp>
        <p:nvSpPr>
          <p:cNvPr id="3" name="Content Placeholder 2">
            <a:extLst>
              <a:ext uri="{FF2B5EF4-FFF2-40B4-BE49-F238E27FC236}">
                <a16:creationId xmlns:a16="http://schemas.microsoft.com/office/drawing/2014/main" id="{9E43BCA7-8203-464F-FB3C-32CEA5C2FF82}"/>
              </a:ext>
            </a:extLst>
          </p:cNvPr>
          <p:cNvSpPr>
            <a:spLocks noGrp="1"/>
          </p:cNvSpPr>
          <p:nvPr>
            <p:ph sz="half" idx="2"/>
          </p:nvPr>
        </p:nvSpPr>
        <p:spPr>
          <a:xfrm>
            <a:off x="838200" y="1330574"/>
            <a:ext cx="10515600" cy="1074338"/>
          </a:xfrm>
        </p:spPr>
        <p:txBody>
          <a:bodyPr anchor="ctr"/>
          <a:lstStyle/>
          <a:p>
            <a:pPr marL="0" indent="0" algn="ctr">
              <a:buNone/>
            </a:pPr>
            <a:r>
              <a:rPr lang="es-ES" sz="2800" dirty="0">
                <a:effectLst/>
                <a:latin typeface="Arial" panose="020B0604020202020204" pitchFamily="34" charset="0"/>
                <a:ea typeface="Times New Roman" panose="02020603050405020304" pitchFamily="18" charset="0"/>
                <a:cs typeface="Arial" panose="020B0604020202020204" pitchFamily="34" charset="0"/>
              </a:rPr>
              <a:t>¿Por qué investigar un caso?</a:t>
            </a:r>
            <a:endParaRPr lang="es-ES" dirty="0">
              <a:latin typeface="Arial" panose="020B0604020202020204" pitchFamily="34" charset="0"/>
              <a:cs typeface="Arial" panose="020B0604020202020204" pitchFamily="34" charset="0"/>
            </a:endParaRPr>
          </a:p>
        </p:txBody>
      </p:sp>
      <p:pic>
        <p:nvPicPr>
          <p:cNvPr id="5" name="Picture 4" descr="A picture containing person, sitting, dining table&#10;&#10;Description automatically generated">
            <a:extLst>
              <a:ext uri="{FF2B5EF4-FFF2-40B4-BE49-F238E27FC236}">
                <a16:creationId xmlns:a16="http://schemas.microsoft.com/office/drawing/2014/main" id="{A5090B95-904A-D2B6-C257-2B3F84C31B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6406" y="2184552"/>
            <a:ext cx="7439187" cy="4182645"/>
          </a:xfrm>
          <a:prstGeom prst="rect">
            <a:avLst/>
          </a:prstGeom>
          <a:ln>
            <a:solidFill>
              <a:schemeClr val="tx1"/>
            </a:solidFill>
          </a:ln>
        </p:spPr>
      </p:pic>
    </p:spTree>
    <p:extLst>
      <p:ext uri="{BB962C8B-B14F-4D97-AF65-F5344CB8AC3E}">
        <p14:creationId xmlns:p14="http://schemas.microsoft.com/office/powerpoint/2010/main" val="1286167373"/>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C9F328-9942-4E79-8F87-A0C5E94E8892}"/>
</file>

<file path=customXml/itemProps2.xml><?xml version="1.0" encoding="utf-8"?>
<ds:datastoreItem xmlns:ds="http://schemas.openxmlformats.org/officeDocument/2006/customXml" ds:itemID="{FA017D53-901E-4A99-BAB1-80EB90A2B4CD}">
  <ds:schemaRefs>
    <ds:schemaRef ds:uri="http://schemas.openxmlformats.org/package/2006/metadata/core-properties"/>
    <ds:schemaRef ds:uri="http://www.w3.org/XML/1998/namespace"/>
    <ds:schemaRef ds:uri="http://schemas.microsoft.com/office/2006/documentManagement/types"/>
    <ds:schemaRef ds:uri="cd03f174-a395-49eb-8ee9-8d943e22f40d"/>
    <ds:schemaRef ds:uri="http://purl.org/dc/terms/"/>
    <ds:schemaRef ds:uri="http://schemas.microsoft.com/office/infopath/2007/PartnerControls"/>
    <ds:schemaRef ds:uri="http://purl.org/dc/elements/1.1/"/>
    <ds:schemaRef ds:uri="52ff0146-47b4-4d51-8c1c-03266fcd63a2"/>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B9C2D6E5-718F-4C20-B045-CE074BEC7C4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7572</TotalTime>
  <Words>8499</Words>
  <Application>Microsoft Office PowerPoint</Application>
  <PresentationFormat>Widescreen</PresentationFormat>
  <Paragraphs>638</Paragraphs>
  <Slides>30</Slides>
  <Notes>29</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30</vt:i4>
      </vt:variant>
    </vt:vector>
  </HeadingPairs>
  <TitlesOfParts>
    <vt:vector size="43" baseType="lpstr">
      <vt:lpstr>Arial</vt:lpstr>
      <vt:lpstr>Arial Bold</vt:lpstr>
      <vt:lpstr>Arial Re</vt:lpstr>
      <vt:lpstr>Calibri</vt:lpstr>
      <vt:lpstr>Courier New</vt:lpstr>
      <vt:lpstr>Franklin Gothic Medium</vt:lpstr>
      <vt:lpstr>Franklin Gothic Medium Cond</vt:lpstr>
      <vt:lpstr>Inter</vt:lpstr>
      <vt:lpstr>Roboto</vt:lpstr>
      <vt:lpstr>Symbol</vt:lpstr>
      <vt:lpstr>Times New Roman</vt:lpstr>
      <vt:lpstr>Wingdings</vt:lpstr>
      <vt:lpstr>Spanish_Template_12_6_2024</vt:lpstr>
      <vt:lpstr>PowerPoint Presentation</vt:lpstr>
      <vt:lpstr>PowerPoint Presentation</vt:lpstr>
      <vt:lpstr>PowerPoint Presentation</vt:lpstr>
      <vt:lpstr>PowerPoint Presentation</vt:lpstr>
      <vt:lpstr>Principales tipos de acciones (1/3)</vt:lpstr>
      <vt:lpstr>Principales tipos de acciones (2/3)</vt:lpstr>
      <vt:lpstr>Principales tipos de acciones (3/3)</vt:lpstr>
      <vt:lpstr>Acciones de prevención y control: ejemplos</vt:lpstr>
      <vt:lpstr>Objetivos de la investigación de casos</vt:lpstr>
      <vt:lpstr>Objetivos de la investigación de  casos: Respuestas</vt:lpstr>
      <vt:lpstr>Preguntas en la investigación de casos</vt:lpstr>
      <vt:lpstr>Preguntas en la investigación de  casos: Respuestas</vt:lpstr>
      <vt:lpstr>¿Qué casos deben investigarse?</vt:lpstr>
      <vt:lpstr>Reglamento Sanitario Internacional (RSI)</vt:lpstr>
      <vt:lpstr>OMSA - Enfermedades de declaración obligatoria internacional</vt:lpstr>
      <vt:lpstr>Normativa sobre enfermedades de declaración obligatoria</vt:lpstr>
      <vt:lpstr>¿Qué hay que recolectar?</vt:lpstr>
      <vt:lpstr>Recolecta de datos durante la investigación de un caso</vt:lpstr>
      <vt:lpstr>Entrevista en la investigación de caso</vt:lpstr>
      <vt:lpstr>Realización de la entrevista</vt:lpstr>
      <vt:lpstr>Información adicional</vt:lpstr>
      <vt:lpstr>Superar los obstáculos</vt:lpstr>
      <vt:lpstr>Entrevista de un caso</vt:lpstr>
      <vt:lpstr>Entrevista de un caso: parte 1</vt:lpstr>
      <vt:lpstr>Entrevista de un caso: parte 2</vt:lpstr>
      <vt:lpstr>Entrevista de un caso: parte 3</vt:lpstr>
      <vt:lpstr>Entrevista de un caso:  parte 3: Respuesta</vt:lpstr>
      <vt:lpstr>Investigación de casos de animales</vt:lpstr>
      <vt:lpstr>Resumen</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docId:AF7B1DB6E25A1D9C2901973FC2BFDD4E</cp:keywords>
  <cp:lastModifiedBy>Gallagher, Darby (CDC/GHC/DGHP)</cp:lastModifiedBy>
  <cp:revision>208</cp:revision>
  <cp:lastPrinted>2020-02-28T15:34:59Z</cp:lastPrinted>
  <dcterms:created xsi:type="dcterms:W3CDTF">2005-08-29T16:54:09Z</dcterms:created>
  <dcterms:modified xsi:type="dcterms:W3CDTF">2026-03-05T21:01:35Z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ediaServiceImageTags">
    <vt:lpwstr/>
  </property>
  <property fmtid="{D5CDD505-2E9C-101B-9397-08002B2CF9AE}" pid="4" name="MSIP_Label_7b94a7b8-f06c-4dfe-bdcc-9b548fd58c31_Enabled">
    <vt:lpwstr>true</vt:lpwstr>
  </property>
  <property fmtid="{D5CDD505-2E9C-101B-9397-08002B2CF9AE}" pid="5" name="MSIP_Label_7b94a7b8-f06c-4dfe-bdcc-9b548fd58c31_SetDate">
    <vt:lpwstr>2025-04-01T22:14:12Z</vt:lpwstr>
  </property>
  <property fmtid="{D5CDD505-2E9C-101B-9397-08002B2CF9AE}" pid="6" name="MSIP_Label_7b94a7b8-f06c-4dfe-bdcc-9b548fd58c31_Method">
    <vt:lpwstr>Privileged</vt:lpwstr>
  </property>
  <property fmtid="{D5CDD505-2E9C-101B-9397-08002B2CF9AE}" pid="7" name="MSIP_Label_7b94a7b8-f06c-4dfe-bdcc-9b548fd58c31_Name">
    <vt:lpwstr>7b94a7b8-f06c-4dfe-bdcc-9b548fd58c31</vt:lpwstr>
  </property>
  <property fmtid="{D5CDD505-2E9C-101B-9397-08002B2CF9AE}" pid="8" name="MSIP_Label_7b94a7b8-f06c-4dfe-bdcc-9b548fd58c31_SiteId">
    <vt:lpwstr>9ce70869-60db-44fd-abe8-d2767077fc8f</vt:lpwstr>
  </property>
  <property fmtid="{D5CDD505-2E9C-101B-9397-08002B2CF9AE}" pid="9" name="MSIP_Label_7b94a7b8-f06c-4dfe-bdcc-9b548fd58c31_ActionId">
    <vt:lpwstr>1e9f6003-dc5b-4591-988f-8cff163d3881</vt:lpwstr>
  </property>
  <property fmtid="{D5CDD505-2E9C-101B-9397-08002B2CF9AE}" pid="10" name="MSIP_Label_7b94a7b8-f06c-4dfe-bdcc-9b548fd58c31_ContentBits">
    <vt:lpwstr>0</vt:lpwstr>
  </property>
  <property fmtid="{D5CDD505-2E9C-101B-9397-08002B2CF9AE}" pid="11" name="MSIP_Label_8af03ff0-41c5-4c41-b55e-fabb8fae94be_ActionId">
    <vt:lpwstr>2c7ffb02-0183-4c63-abd0-fef08046c896</vt:lpwstr>
  </property>
  <property fmtid="{D5CDD505-2E9C-101B-9397-08002B2CF9AE}" pid="12" name="MSIP_Label_8af03ff0-41c5-4c41-b55e-fabb8fae94be_ContentBits">
    <vt:lpwstr>0</vt:lpwstr>
  </property>
  <property fmtid="{D5CDD505-2E9C-101B-9397-08002B2CF9AE}" pid="13" name="MSIP_Label_8af03ff0-41c5-4c41-b55e-fabb8fae94be_SiteId">
    <vt:lpwstr>9ce70869-60db-44fd-abe8-d2767077fc8f</vt:lpwstr>
  </property>
  <property fmtid="{D5CDD505-2E9C-101B-9397-08002B2CF9AE}" pid="14" name="MSIP_Label_8af03ff0-41c5-4c41-b55e-fabb8fae94be_Method">
    <vt:lpwstr>Privileged</vt:lpwstr>
  </property>
  <property fmtid="{D5CDD505-2E9C-101B-9397-08002B2CF9AE}" pid="15" name="MSIP_Label_8af03ff0-41c5-4c41-b55e-fabb8fae94be_Enabled">
    <vt:lpwstr>true</vt:lpwstr>
  </property>
  <property fmtid="{D5CDD505-2E9C-101B-9397-08002B2CF9AE}" pid="16" name="MSIP_Label_8af03ff0-41c5-4c41-b55e-fabb8fae94be_Name">
    <vt:lpwstr>8af03ff0-41c5-4c41-b55e-fabb8fae94be</vt:lpwstr>
  </property>
  <property fmtid="{D5CDD505-2E9C-101B-9397-08002B2CF9AE}" pid="17" name="MSIP_Label_8af03ff0-41c5-4c41-b55e-fabb8fae94be_SetDate">
    <vt:lpwstr>2021-05-19T16:20:08Z</vt:lpwstr>
  </property>
</Properties>
</file>